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7"/>
  </p:notesMasterIdLst>
  <p:sldIdLst>
    <p:sldId id="256" r:id="rId2"/>
    <p:sldId id="268" r:id="rId3"/>
    <p:sldId id="257" r:id="rId4"/>
    <p:sldId id="258" r:id="rId5"/>
    <p:sldId id="267" r:id="rId6"/>
    <p:sldId id="259" r:id="rId7"/>
    <p:sldId id="260" r:id="rId8"/>
    <p:sldId id="269" r:id="rId9"/>
    <p:sldId id="261" r:id="rId10"/>
    <p:sldId id="262" r:id="rId11"/>
    <p:sldId id="270" r:id="rId12"/>
    <p:sldId id="263" r:id="rId13"/>
    <p:sldId id="264"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4DD6C-70E5-4066-BDE5-9052DF047A99}" v="1" dt="2023-04-26T12:06:54.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191" autoAdjust="0"/>
  </p:normalViewPr>
  <p:slideViewPr>
    <p:cSldViewPr snapToGrid="0">
      <p:cViewPr varScale="1">
        <p:scale>
          <a:sx n="49" d="100"/>
          <a:sy n="49" d="100"/>
        </p:scale>
        <p:origin x="12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FC102E-66C5-4958-B7F7-FD2EE6A8CB72}"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AE7A804A-DAC7-4780-913C-5A51AAFEE37B}">
      <dgm:prSet/>
      <dgm:spPr/>
      <dgm:t>
        <a:bodyPr/>
        <a:lstStyle/>
        <a:p>
          <a:r>
            <a:rPr lang="en-US"/>
            <a:t>Explored Competition/Problem/Data</a:t>
          </a:r>
        </a:p>
      </dgm:t>
    </dgm:pt>
    <dgm:pt modelId="{F8F5581C-0D50-405E-989F-12A52DF03B9B}" type="parTrans" cxnId="{1FFE9A43-F808-4B7F-8463-82247CCB5129}">
      <dgm:prSet/>
      <dgm:spPr/>
      <dgm:t>
        <a:bodyPr/>
        <a:lstStyle/>
        <a:p>
          <a:endParaRPr lang="en-US"/>
        </a:p>
      </dgm:t>
    </dgm:pt>
    <dgm:pt modelId="{8865A17C-09EA-4EA0-A4E9-DD41B65B7256}" type="sibTrans" cxnId="{1FFE9A43-F808-4B7F-8463-82247CCB5129}">
      <dgm:prSet/>
      <dgm:spPr/>
      <dgm:t>
        <a:bodyPr/>
        <a:lstStyle/>
        <a:p>
          <a:endParaRPr lang="en-US"/>
        </a:p>
      </dgm:t>
    </dgm:pt>
    <dgm:pt modelId="{37D8C219-4C96-4455-8794-87426C9A2E9B}">
      <dgm:prSet/>
      <dgm:spPr/>
      <dgm:t>
        <a:bodyPr/>
        <a:lstStyle/>
        <a:p>
          <a:r>
            <a:rPr lang="en-US"/>
            <a:t>Completed Tutorial</a:t>
          </a:r>
        </a:p>
      </dgm:t>
    </dgm:pt>
    <dgm:pt modelId="{93A9F246-A17F-402B-82E1-94B88E51E295}" type="parTrans" cxnId="{0950CD8D-1AF2-4052-B96A-E8D8F71A15A7}">
      <dgm:prSet/>
      <dgm:spPr/>
      <dgm:t>
        <a:bodyPr/>
        <a:lstStyle/>
        <a:p>
          <a:endParaRPr lang="en-US"/>
        </a:p>
      </dgm:t>
    </dgm:pt>
    <dgm:pt modelId="{1C773E2B-43B6-467C-841F-930E9640CFDB}" type="sibTrans" cxnId="{0950CD8D-1AF2-4052-B96A-E8D8F71A15A7}">
      <dgm:prSet/>
      <dgm:spPr/>
      <dgm:t>
        <a:bodyPr/>
        <a:lstStyle/>
        <a:p>
          <a:endParaRPr lang="en-US"/>
        </a:p>
      </dgm:t>
    </dgm:pt>
    <dgm:pt modelId="{DB4AD5EC-3C8E-412D-9B4D-817D6CF4BD19}">
      <dgm:prSet/>
      <dgm:spPr/>
      <dgm:t>
        <a:bodyPr/>
        <a:lstStyle/>
        <a:p>
          <a:r>
            <a:rPr lang="en-US"/>
            <a:t>Looked into previous team’s work</a:t>
          </a:r>
        </a:p>
      </dgm:t>
    </dgm:pt>
    <dgm:pt modelId="{162136E0-11F7-42CD-8B14-9D43A6A478F9}" type="parTrans" cxnId="{761D3615-7CD7-43CA-9B7A-9BB806218EF5}">
      <dgm:prSet/>
      <dgm:spPr/>
      <dgm:t>
        <a:bodyPr/>
        <a:lstStyle/>
        <a:p>
          <a:endParaRPr lang="en-US"/>
        </a:p>
      </dgm:t>
    </dgm:pt>
    <dgm:pt modelId="{E5D05C19-9493-40D4-BF5B-3BF3156E0645}" type="sibTrans" cxnId="{761D3615-7CD7-43CA-9B7A-9BB806218EF5}">
      <dgm:prSet/>
      <dgm:spPr/>
      <dgm:t>
        <a:bodyPr/>
        <a:lstStyle/>
        <a:p>
          <a:endParaRPr lang="en-US"/>
        </a:p>
      </dgm:t>
    </dgm:pt>
    <dgm:pt modelId="{2DA992E4-041C-457E-AA81-B12A74C7ECB4}">
      <dgm:prSet/>
      <dgm:spPr/>
      <dgm:t>
        <a:bodyPr/>
        <a:lstStyle/>
        <a:p>
          <a:r>
            <a:rPr lang="en-US"/>
            <a:t>Looked into Other competitor’s work</a:t>
          </a:r>
        </a:p>
      </dgm:t>
    </dgm:pt>
    <dgm:pt modelId="{A5EB0CB5-9ED0-40F1-8B46-D8F6DD84A2DF}" type="parTrans" cxnId="{BD4BA953-A6BA-44F9-94B6-12052A7AB959}">
      <dgm:prSet/>
      <dgm:spPr/>
      <dgm:t>
        <a:bodyPr/>
        <a:lstStyle/>
        <a:p>
          <a:endParaRPr lang="en-US"/>
        </a:p>
      </dgm:t>
    </dgm:pt>
    <dgm:pt modelId="{AB5960E6-936A-43DB-85F8-AA37D8D9A478}" type="sibTrans" cxnId="{BD4BA953-A6BA-44F9-94B6-12052A7AB959}">
      <dgm:prSet/>
      <dgm:spPr/>
      <dgm:t>
        <a:bodyPr/>
        <a:lstStyle/>
        <a:p>
          <a:endParaRPr lang="en-US"/>
        </a:p>
      </dgm:t>
    </dgm:pt>
    <dgm:pt modelId="{8456904F-022E-445D-97E1-2C1ED0A08E0C}">
      <dgm:prSet/>
      <dgm:spPr/>
      <dgm:t>
        <a:bodyPr/>
        <a:lstStyle/>
        <a:p>
          <a:r>
            <a:rPr lang="en-US"/>
            <a:t>Setup GitHub repo</a:t>
          </a:r>
        </a:p>
      </dgm:t>
    </dgm:pt>
    <dgm:pt modelId="{9E00DB7E-FDD9-4D1E-8C9E-DFB000633E72}" type="parTrans" cxnId="{37BE4FD2-5762-48E0-9BE9-3F47C62C5BB3}">
      <dgm:prSet/>
      <dgm:spPr/>
      <dgm:t>
        <a:bodyPr/>
        <a:lstStyle/>
        <a:p>
          <a:endParaRPr lang="en-US"/>
        </a:p>
      </dgm:t>
    </dgm:pt>
    <dgm:pt modelId="{FB4F4CF7-2794-4D19-B9B4-4CC6263DFE75}" type="sibTrans" cxnId="{37BE4FD2-5762-48E0-9BE9-3F47C62C5BB3}">
      <dgm:prSet/>
      <dgm:spPr/>
      <dgm:t>
        <a:bodyPr/>
        <a:lstStyle/>
        <a:p>
          <a:endParaRPr lang="en-US"/>
        </a:p>
      </dgm:t>
    </dgm:pt>
    <dgm:pt modelId="{D7FDDF57-BA3E-4F8F-BE63-ED9CF820A150}">
      <dgm:prSet/>
      <dgm:spPr/>
      <dgm:t>
        <a:bodyPr/>
        <a:lstStyle/>
        <a:p>
          <a:r>
            <a:rPr lang="en-US"/>
            <a:t>Performed EDA</a:t>
          </a:r>
        </a:p>
      </dgm:t>
    </dgm:pt>
    <dgm:pt modelId="{7BC023EF-16BF-4E50-9548-428F74FB1C61}" type="parTrans" cxnId="{DE3749DD-C72D-490E-9551-1A24094572C5}">
      <dgm:prSet/>
      <dgm:spPr/>
      <dgm:t>
        <a:bodyPr/>
        <a:lstStyle/>
        <a:p>
          <a:endParaRPr lang="en-US"/>
        </a:p>
      </dgm:t>
    </dgm:pt>
    <dgm:pt modelId="{1619E21D-C780-4ED6-9D53-BA623F6E2A59}" type="sibTrans" cxnId="{DE3749DD-C72D-490E-9551-1A24094572C5}">
      <dgm:prSet/>
      <dgm:spPr/>
      <dgm:t>
        <a:bodyPr/>
        <a:lstStyle/>
        <a:p>
          <a:endParaRPr lang="en-US"/>
        </a:p>
      </dgm:t>
    </dgm:pt>
    <dgm:pt modelId="{08D8A09A-287F-4A28-A42A-DEA7576BF6AB}">
      <dgm:prSet/>
      <dgm:spPr/>
      <dgm:t>
        <a:bodyPr/>
        <a:lstStyle/>
        <a:p>
          <a:r>
            <a:rPr lang="en-US"/>
            <a:t>Performed Text Preprocessing</a:t>
          </a:r>
        </a:p>
      </dgm:t>
    </dgm:pt>
    <dgm:pt modelId="{DED3FB6E-F1C4-42FE-97C7-14F437E6E178}" type="parTrans" cxnId="{83D23BEA-2004-432F-9DB4-D41D888808B8}">
      <dgm:prSet/>
      <dgm:spPr/>
      <dgm:t>
        <a:bodyPr/>
        <a:lstStyle/>
        <a:p>
          <a:endParaRPr lang="en-US"/>
        </a:p>
      </dgm:t>
    </dgm:pt>
    <dgm:pt modelId="{C2509B56-FF23-4463-B989-F063265C217E}" type="sibTrans" cxnId="{83D23BEA-2004-432F-9DB4-D41D888808B8}">
      <dgm:prSet/>
      <dgm:spPr/>
      <dgm:t>
        <a:bodyPr/>
        <a:lstStyle/>
        <a:p>
          <a:endParaRPr lang="en-US"/>
        </a:p>
      </dgm:t>
    </dgm:pt>
    <dgm:pt modelId="{470D3BE2-9A33-4F6A-B0F9-B1D533C94F84}">
      <dgm:prSet/>
      <dgm:spPr/>
      <dgm:t>
        <a:bodyPr/>
        <a:lstStyle/>
        <a:p>
          <a:r>
            <a:rPr lang="en-US"/>
            <a:t>Created Features</a:t>
          </a:r>
        </a:p>
      </dgm:t>
    </dgm:pt>
    <dgm:pt modelId="{3B932960-5354-46E5-A837-404AA44F11E8}" type="parTrans" cxnId="{23AD77C6-B3E6-4E6D-8B81-A8F408ACA1DD}">
      <dgm:prSet/>
      <dgm:spPr/>
      <dgm:t>
        <a:bodyPr/>
        <a:lstStyle/>
        <a:p>
          <a:endParaRPr lang="en-US"/>
        </a:p>
      </dgm:t>
    </dgm:pt>
    <dgm:pt modelId="{42437D76-D027-4796-8E32-90E0D12CAD23}" type="sibTrans" cxnId="{23AD77C6-B3E6-4E6D-8B81-A8F408ACA1DD}">
      <dgm:prSet/>
      <dgm:spPr/>
      <dgm:t>
        <a:bodyPr/>
        <a:lstStyle/>
        <a:p>
          <a:endParaRPr lang="en-US"/>
        </a:p>
      </dgm:t>
    </dgm:pt>
    <dgm:pt modelId="{AABCF9C7-1B43-4583-944C-F21D4C2E3108}">
      <dgm:prSet/>
      <dgm:spPr/>
      <dgm:t>
        <a:bodyPr/>
        <a:lstStyle/>
        <a:p>
          <a:r>
            <a:rPr lang="en-US"/>
            <a:t>Scaled Data</a:t>
          </a:r>
        </a:p>
      </dgm:t>
    </dgm:pt>
    <dgm:pt modelId="{21F320B0-A1A8-40E0-B1C9-8C6BA40185AE}" type="parTrans" cxnId="{3DF1AA5A-1A22-436D-9054-717140B82A6A}">
      <dgm:prSet/>
      <dgm:spPr/>
      <dgm:t>
        <a:bodyPr/>
        <a:lstStyle/>
        <a:p>
          <a:endParaRPr lang="en-US"/>
        </a:p>
      </dgm:t>
    </dgm:pt>
    <dgm:pt modelId="{B866651A-1D8B-4E33-9C5D-2AE3558D4983}" type="sibTrans" cxnId="{3DF1AA5A-1A22-436D-9054-717140B82A6A}">
      <dgm:prSet/>
      <dgm:spPr/>
      <dgm:t>
        <a:bodyPr/>
        <a:lstStyle/>
        <a:p>
          <a:endParaRPr lang="en-US"/>
        </a:p>
      </dgm:t>
    </dgm:pt>
    <dgm:pt modelId="{DDF7F5EE-189C-4CC5-A27D-6EBD7F937D31}">
      <dgm:prSet/>
      <dgm:spPr/>
      <dgm:t>
        <a:bodyPr/>
        <a:lstStyle/>
        <a:p>
          <a:r>
            <a:rPr lang="en-US"/>
            <a:t>Built Logistic Regression Model</a:t>
          </a:r>
        </a:p>
      </dgm:t>
    </dgm:pt>
    <dgm:pt modelId="{25F5D5D1-8542-4C07-9A9D-F51A65519501}" type="parTrans" cxnId="{1A8D46BF-79FF-4C81-9E04-DFE2C9C03F34}">
      <dgm:prSet/>
      <dgm:spPr/>
      <dgm:t>
        <a:bodyPr/>
        <a:lstStyle/>
        <a:p>
          <a:endParaRPr lang="en-US"/>
        </a:p>
      </dgm:t>
    </dgm:pt>
    <dgm:pt modelId="{EDA966C0-D2C0-4DF1-8D53-9C61F6519DA2}" type="sibTrans" cxnId="{1A8D46BF-79FF-4C81-9E04-DFE2C9C03F34}">
      <dgm:prSet/>
      <dgm:spPr/>
      <dgm:t>
        <a:bodyPr/>
        <a:lstStyle/>
        <a:p>
          <a:endParaRPr lang="en-US"/>
        </a:p>
      </dgm:t>
    </dgm:pt>
    <dgm:pt modelId="{C85BAF10-0003-4279-93C7-2D7A2B770E07}">
      <dgm:prSet/>
      <dgm:spPr/>
      <dgm:t>
        <a:bodyPr/>
        <a:lstStyle/>
        <a:p>
          <a:r>
            <a:rPr lang="en-US"/>
            <a:t>Found Deep Learning Model to Use</a:t>
          </a:r>
        </a:p>
      </dgm:t>
    </dgm:pt>
    <dgm:pt modelId="{64CD3A17-3A70-4AD4-9987-CFC91275BF89}" type="parTrans" cxnId="{28C1DCDC-4D58-4576-90B7-19AB80AFE1FA}">
      <dgm:prSet/>
      <dgm:spPr/>
      <dgm:t>
        <a:bodyPr/>
        <a:lstStyle/>
        <a:p>
          <a:endParaRPr lang="en-US"/>
        </a:p>
      </dgm:t>
    </dgm:pt>
    <dgm:pt modelId="{397067BF-4E13-4540-A45F-A4D9E872F2DC}" type="sibTrans" cxnId="{28C1DCDC-4D58-4576-90B7-19AB80AFE1FA}">
      <dgm:prSet/>
      <dgm:spPr/>
      <dgm:t>
        <a:bodyPr/>
        <a:lstStyle/>
        <a:p>
          <a:endParaRPr lang="en-US"/>
        </a:p>
      </dgm:t>
    </dgm:pt>
    <dgm:pt modelId="{73837DCA-29AE-4326-94FF-7E3EE9287A14}">
      <dgm:prSet/>
      <dgm:spPr/>
      <dgm:t>
        <a:bodyPr/>
        <a:lstStyle/>
        <a:p>
          <a:r>
            <a:rPr lang="en-US"/>
            <a:t>Setup code to run on HPC</a:t>
          </a:r>
        </a:p>
      </dgm:t>
    </dgm:pt>
    <dgm:pt modelId="{BEA7A196-79BA-4CFA-B2D8-3D44C25C7FAE}" type="parTrans" cxnId="{D9A5C81C-8535-4020-8117-74C8273A1126}">
      <dgm:prSet/>
      <dgm:spPr/>
      <dgm:t>
        <a:bodyPr/>
        <a:lstStyle/>
        <a:p>
          <a:endParaRPr lang="en-US"/>
        </a:p>
      </dgm:t>
    </dgm:pt>
    <dgm:pt modelId="{EB6EA4D8-BA72-44DD-B5EA-18A55BD6587C}" type="sibTrans" cxnId="{D9A5C81C-8535-4020-8117-74C8273A1126}">
      <dgm:prSet/>
      <dgm:spPr/>
      <dgm:t>
        <a:bodyPr/>
        <a:lstStyle/>
        <a:p>
          <a:endParaRPr lang="en-US"/>
        </a:p>
      </dgm:t>
    </dgm:pt>
    <dgm:pt modelId="{8522315A-64B6-4537-A6CF-211482F8645A}">
      <dgm:prSet/>
      <dgm:spPr/>
      <dgm:t>
        <a:bodyPr/>
        <a:lstStyle/>
        <a:p>
          <a:r>
            <a:rPr lang="en-US"/>
            <a:t>Setup code to run on Kaggle</a:t>
          </a:r>
        </a:p>
      </dgm:t>
    </dgm:pt>
    <dgm:pt modelId="{8CCA3C67-A7EA-4C68-BB75-639A8C0766C5}" type="parTrans" cxnId="{99FDC303-4753-4B21-9544-C7866EA9C43C}">
      <dgm:prSet/>
      <dgm:spPr/>
      <dgm:t>
        <a:bodyPr/>
        <a:lstStyle/>
        <a:p>
          <a:endParaRPr lang="en-US"/>
        </a:p>
      </dgm:t>
    </dgm:pt>
    <dgm:pt modelId="{ED3E8F32-8FDC-42E1-8B2F-34446CD605BC}" type="sibTrans" cxnId="{99FDC303-4753-4B21-9544-C7866EA9C43C}">
      <dgm:prSet/>
      <dgm:spPr/>
      <dgm:t>
        <a:bodyPr/>
        <a:lstStyle/>
        <a:p>
          <a:endParaRPr lang="en-US"/>
        </a:p>
      </dgm:t>
    </dgm:pt>
    <dgm:pt modelId="{7D012D9C-B9A3-47A1-813C-BBC62309D37E}" type="pres">
      <dgm:prSet presAssocID="{E6FC102E-66C5-4958-B7F7-FD2EE6A8CB72}" presName="Name0" presStyleCnt="0">
        <dgm:presLayoutVars>
          <dgm:dir/>
          <dgm:resizeHandles val="exact"/>
        </dgm:presLayoutVars>
      </dgm:prSet>
      <dgm:spPr/>
    </dgm:pt>
    <dgm:pt modelId="{84B457AC-9213-4B42-BB6A-63567A8D20F8}" type="pres">
      <dgm:prSet presAssocID="{AE7A804A-DAC7-4780-913C-5A51AAFEE37B}" presName="node" presStyleLbl="node1" presStyleIdx="0" presStyleCnt="13">
        <dgm:presLayoutVars>
          <dgm:bulletEnabled val="1"/>
        </dgm:presLayoutVars>
      </dgm:prSet>
      <dgm:spPr/>
    </dgm:pt>
    <dgm:pt modelId="{D5B4F70E-E455-4E2C-8EEF-BB5D6FD17D2E}" type="pres">
      <dgm:prSet presAssocID="{8865A17C-09EA-4EA0-A4E9-DD41B65B7256}" presName="sibTrans" presStyleLbl="sibTrans1D1" presStyleIdx="0" presStyleCnt="12"/>
      <dgm:spPr/>
    </dgm:pt>
    <dgm:pt modelId="{E833F029-6208-40DB-BE3F-1ACE090EEE29}" type="pres">
      <dgm:prSet presAssocID="{8865A17C-09EA-4EA0-A4E9-DD41B65B7256}" presName="connectorText" presStyleLbl="sibTrans1D1" presStyleIdx="0" presStyleCnt="12"/>
      <dgm:spPr/>
    </dgm:pt>
    <dgm:pt modelId="{1A59047D-0CAF-4A9D-8B25-26E62712AEAA}" type="pres">
      <dgm:prSet presAssocID="{37D8C219-4C96-4455-8794-87426C9A2E9B}" presName="node" presStyleLbl="node1" presStyleIdx="1" presStyleCnt="13">
        <dgm:presLayoutVars>
          <dgm:bulletEnabled val="1"/>
        </dgm:presLayoutVars>
      </dgm:prSet>
      <dgm:spPr/>
    </dgm:pt>
    <dgm:pt modelId="{BEBD3601-2A5F-4BDA-B1B0-19ADBCEF4C8B}" type="pres">
      <dgm:prSet presAssocID="{1C773E2B-43B6-467C-841F-930E9640CFDB}" presName="sibTrans" presStyleLbl="sibTrans1D1" presStyleIdx="1" presStyleCnt="12"/>
      <dgm:spPr/>
    </dgm:pt>
    <dgm:pt modelId="{1D9CCDE6-412B-450B-9F53-843BE08532D9}" type="pres">
      <dgm:prSet presAssocID="{1C773E2B-43B6-467C-841F-930E9640CFDB}" presName="connectorText" presStyleLbl="sibTrans1D1" presStyleIdx="1" presStyleCnt="12"/>
      <dgm:spPr/>
    </dgm:pt>
    <dgm:pt modelId="{2A91DCDA-88C4-43E9-A95E-5355504F5845}" type="pres">
      <dgm:prSet presAssocID="{DB4AD5EC-3C8E-412D-9B4D-817D6CF4BD19}" presName="node" presStyleLbl="node1" presStyleIdx="2" presStyleCnt="13">
        <dgm:presLayoutVars>
          <dgm:bulletEnabled val="1"/>
        </dgm:presLayoutVars>
      </dgm:prSet>
      <dgm:spPr/>
    </dgm:pt>
    <dgm:pt modelId="{CC046983-2C17-4505-8845-718D8482FF4D}" type="pres">
      <dgm:prSet presAssocID="{E5D05C19-9493-40D4-BF5B-3BF3156E0645}" presName="sibTrans" presStyleLbl="sibTrans1D1" presStyleIdx="2" presStyleCnt="12"/>
      <dgm:spPr/>
    </dgm:pt>
    <dgm:pt modelId="{034CD430-8063-4F41-BF02-A92999ADFD12}" type="pres">
      <dgm:prSet presAssocID="{E5D05C19-9493-40D4-BF5B-3BF3156E0645}" presName="connectorText" presStyleLbl="sibTrans1D1" presStyleIdx="2" presStyleCnt="12"/>
      <dgm:spPr/>
    </dgm:pt>
    <dgm:pt modelId="{9B17DD54-2AD7-49FB-9F3F-798C3A7FDC2C}" type="pres">
      <dgm:prSet presAssocID="{2DA992E4-041C-457E-AA81-B12A74C7ECB4}" presName="node" presStyleLbl="node1" presStyleIdx="3" presStyleCnt="13">
        <dgm:presLayoutVars>
          <dgm:bulletEnabled val="1"/>
        </dgm:presLayoutVars>
      </dgm:prSet>
      <dgm:spPr/>
    </dgm:pt>
    <dgm:pt modelId="{4A70987F-B6A3-422E-8DB3-7F6CDC3731E9}" type="pres">
      <dgm:prSet presAssocID="{AB5960E6-936A-43DB-85F8-AA37D8D9A478}" presName="sibTrans" presStyleLbl="sibTrans1D1" presStyleIdx="3" presStyleCnt="12"/>
      <dgm:spPr/>
    </dgm:pt>
    <dgm:pt modelId="{DA7C525F-DB6B-48B7-B2B6-7F84B98A9B6A}" type="pres">
      <dgm:prSet presAssocID="{AB5960E6-936A-43DB-85F8-AA37D8D9A478}" presName="connectorText" presStyleLbl="sibTrans1D1" presStyleIdx="3" presStyleCnt="12"/>
      <dgm:spPr/>
    </dgm:pt>
    <dgm:pt modelId="{9014FBFD-0812-49BD-9028-3B8843027D16}" type="pres">
      <dgm:prSet presAssocID="{8456904F-022E-445D-97E1-2C1ED0A08E0C}" presName="node" presStyleLbl="node1" presStyleIdx="4" presStyleCnt="13">
        <dgm:presLayoutVars>
          <dgm:bulletEnabled val="1"/>
        </dgm:presLayoutVars>
      </dgm:prSet>
      <dgm:spPr/>
    </dgm:pt>
    <dgm:pt modelId="{B9271EFB-96A9-4BF5-BC44-B751385E8AF5}" type="pres">
      <dgm:prSet presAssocID="{FB4F4CF7-2794-4D19-B9B4-4CC6263DFE75}" presName="sibTrans" presStyleLbl="sibTrans1D1" presStyleIdx="4" presStyleCnt="12"/>
      <dgm:spPr/>
    </dgm:pt>
    <dgm:pt modelId="{815A989A-7078-457D-8016-9047D6C4DBD7}" type="pres">
      <dgm:prSet presAssocID="{FB4F4CF7-2794-4D19-B9B4-4CC6263DFE75}" presName="connectorText" presStyleLbl="sibTrans1D1" presStyleIdx="4" presStyleCnt="12"/>
      <dgm:spPr/>
    </dgm:pt>
    <dgm:pt modelId="{6ADA7F30-DE91-40EB-9D04-53A20269A709}" type="pres">
      <dgm:prSet presAssocID="{D7FDDF57-BA3E-4F8F-BE63-ED9CF820A150}" presName="node" presStyleLbl="node1" presStyleIdx="5" presStyleCnt="13">
        <dgm:presLayoutVars>
          <dgm:bulletEnabled val="1"/>
        </dgm:presLayoutVars>
      </dgm:prSet>
      <dgm:spPr/>
    </dgm:pt>
    <dgm:pt modelId="{1FF143D9-560A-472D-A8D5-6443198FFCF8}" type="pres">
      <dgm:prSet presAssocID="{1619E21D-C780-4ED6-9D53-BA623F6E2A59}" presName="sibTrans" presStyleLbl="sibTrans1D1" presStyleIdx="5" presStyleCnt="12"/>
      <dgm:spPr/>
    </dgm:pt>
    <dgm:pt modelId="{F4EC4729-1843-4AE9-9391-E1C635EDD08B}" type="pres">
      <dgm:prSet presAssocID="{1619E21D-C780-4ED6-9D53-BA623F6E2A59}" presName="connectorText" presStyleLbl="sibTrans1D1" presStyleIdx="5" presStyleCnt="12"/>
      <dgm:spPr/>
    </dgm:pt>
    <dgm:pt modelId="{DFF1FA5A-1F84-47CF-88B7-5BF3DB1BE0BE}" type="pres">
      <dgm:prSet presAssocID="{08D8A09A-287F-4A28-A42A-DEA7576BF6AB}" presName="node" presStyleLbl="node1" presStyleIdx="6" presStyleCnt="13">
        <dgm:presLayoutVars>
          <dgm:bulletEnabled val="1"/>
        </dgm:presLayoutVars>
      </dgm:prSet>
      <dgm:spPr/>
    </dgm:pt>
    <dgm:pt modelId="{31BE76F3-FCA0-4BCA-A800-50DCEAF208DB}" type="pres">
      <dgm:prSet presAssocID="{C2509B56-FF23-4463-B989-F063265C217E}" presName="sibTrans" presStyleLbl="sibTrans1D1" presStyleIdx="6" presStyleCnt="12"/>
      <dgm:spPr/>
    </dgm:pt>
    <dgm:pt modelId="{AE79DBCF-75D1-482E-B57E-5030938A79E8}" type="pres">
      <dgm:prSet presAssocID="{C2509B56-FF23-4463-B989-F063265C217E}" presName="connectorText" presStyleLbl="sibTrans1D1" presStyleIdx="6" presStyleCnt="12"/>
      <dgm:spPr/>
    </dgm:pt>
    <dgm:pt modelId="{F86E7330-A454-4853-BC17-78949D9BCAC2}" type="pres">
      <dgm:prSet presAssocID="{470D3BE2-9A33-4F6A-B0F9-B1D533C94F84}" presName="node" presStyleLbl="node1" presStyleIdx="7" presStyleCnt="13">
        <dgm:presLayoutVars>
          <dgm:bulletEnabled val="1"/>
        </dgm:presLayoutVars>
      </dgm:prSet>
      <dgm:spPr/>
    </dgm:pt>
    <dgm:pt modelId="{5D4D9372-FB6B-40F8-BECB-274CAA2CBE3D}" type="pres">
      <dgm:prSet presAssocID="{42437D76-D027-4796-8E32-90E0D12CAD23}" presName="sibTrans" presStyleLbl="sibTrans1D1" presStyleIdx="7" presStyleCnt="12"/>
      <dgm:spPr/>
    </dgm:pt>
    <dgm:pt modelId="{7E99FAFE-278D-4D02-A974-360B5484086E}" type="pres">
      <dgm:prSet presAssocID="{42437D76-D027-4796-8E32-90E0D12CAD23}" presName="connectorText" presStyleLbl="sibTrans1D1" presStyleIdx="7" presStyleCnt="12"/>
      <dgm:spPr/>
    </dgm:pt>
    <dgm:pt modelId="{127814D2-AFBC-4A9A-9949-9294C3DA0002}" type="pres">
      <dgm:prSet presAssocID="{AABCF9C7-1B43-4583-944C-F21D4C2E3108}" presName="node" presStyleLbl="node1" presStyleIdx="8" presStyleCnt="13">
        <dgm:presLayoutVars>
          <dgm:bulletEnabled val="1"/>
        </dgm:presLayoutVars>
      </dgm:prSet>
      <dgm:spPr/>
    </dgm:pt>
    <dgm:pt modelId="{8A0793A4-F471-4602-8488-6E121E7B0D97}" type="pres">
      <dgm:prSet presAssocID="{B866651A-1D8B-4E33-9C5D-2AE3558D4983}" presName="sibTrans" presStyleLbl="sibTrans1D1" presStyleIdx="8" presStyleCnt="12"/>
      <dgm:spPr/>
    </dgm:pt>
    <dgm:pt modelId="{116631EA-8106-48E9-A195-6336515E949B}" type="pres">
      <dgm:prSet presAssocID="{B866651A-1D8B-4E33-9C5D-2AE3558D4983}" presName="connectorText" presStyleLbl="sibTrans1D1" presStyleIdx="8" presStyleCnt="12"/>
      <dgm:spPr/>
    </dgm:pt>
    <dgm:pt modelId="{1E506DC9-DB85-4146-8DF4-5A20997F1CE7}" type="pres">
      <dgm:prSet presAssocID="{DDF7F5EE-189C-4CC5-A27D-6EBD7F937D31}" presName="node" presStyleLbl="node1" presStyleIdx="9" presStyleCnt="13">
        <dgm:presLayoutVars>
          <dgm:bulletEnabled val="1"/>
        </dgm:presLayoutVars>
      </dgm:prSet>
      <dgm:spPr/>
    </dgm:pt>
    <dgm:pt modelId="{483A70D9-A717-4CA3-A60E-BB45354BC43E}" type="pres">
      <dgm:prSet presAssocID="{EDA966C0-D2C0-4DF1-8D53-9C61F6519DA2}" presName="sibTrans" presStyleLbl="sibTrans1D1" presStyleIdx="9" presStyleCnt="12"/>
      <dgm:spPr/>
    </dgm:pt>
    <dgm:pt modelId="{3E261D1B-651C-46CF-9ADA-6FF8A50B454A}" type="pres">
      <dgm:prSet presAssocID="{EDA966C0-D2C0-4DF1-8D53-9C61F6519DA2}" presName="connectorText" presStyleLbl="sibTrans1D1" presStyleIdx="9" presStyleCnt="12"/>
      <dgm:spPr/>
    </dgm:pt>
    <dgm:pt modelId="{10BAA6E9-0A96-4BED-A435-E78BC3C4A5A1}" type="pres">
      <dgm:prSet presAssocID="{C85BAF10-0003-4279-93C7-2D7A2B770E07}" presName="node" presStyleLbl="node1" presStyleIdx="10" presStyleCnt="13">
        <dgm:presLayoutVars>
          <dgm:bulletEnabled val="1"/>
        </dgm:presLayoutVars>
      </dgm:prSet>
      <dgm:spPr/>
    </dgm:pt>
    <dgm:pt modelId="{DF71639E-2265-4B8E-98EC-199517776AB1}" type="pres">
      <dgm:prSet presAssocID="{397067BF-4E13-4540-A45F-A4D9E872F2DC}" presName="sibTrans" presStyleLbl="sibTrans1D1" presStyleIdx="10" presStyleCnt="12"/>
      <dgm:spPr/>
    </dgm:pt>
    <dgm:pt modelId="{AFB3001D-873C-4550-BC7E-319BC2F56779}" type="pres">
      <dgm:prSet presAssocID="{397067BF-4E13-4540-A45F-A4D9E872F2DC}" presName="connectorText" presStyleLbl="sibTrans1D1" presStyleIdx="10" presStyleCnt="12"/>
      <dgm:spPr/>
    </dgm:pt>
    <dgm:pt modelId="{9D01FBEE-789D-4B8B-A4B1-7D9739240039}" type="pres">
      <dgm:prSet presAssocID="{73837DCA-29AE-4326-94FF-7E3EE9287A14}" presName="node" presStyleLbl="node1" presStyleIdx="11" presStyleCnt="13">
        <dgm:presLayoutVars>
          <dgm:bulletEnabled val="1"/>
        </dgm:presLayoutVars>
      </dgm:prSet>
      <dgm:spPr/>
    </dgm:pt>
    <dgm:pt modelId="{7D677030-C560-492E-87D8-66AC0498DC2C}" type="pres">
      <dgm:prSet presAssocID="{EB6EA4D8-BA72-44DD-B5EA-18A55BD6587C}" presName="sibTrans" presStyleLbl="sibTrans1D1" presStyleIdx="11" presStyleCnt="12"/>
      <dgm:spPr/>
    </dgm:pt>
    <dgm:pt modelId="{91AEA16B-4C01-410E-A9D6-3378EF1A9673}" type="pres">
      <dgm:prSet presAssocID="{EB6EA4D8-BA72-44DD-B5EA-18A55BD6587C}" presName="connectorText" presStyleLbl="sibTrans1D1" presStyleIdx="11" presStyleCnt="12"/>
      <dgm:spPr/>
    </dgm:pt>
    <dgm:pt modelId="{C45AE94C-BA25-4822-89D2-F74F72E2405F}" type="pres">
      <dgm:prSet presAssocID="{8522315A-64B6-4537-A6CF-211482F8645A}" presName="node" presStyleLbl="node1" presStyleIdx="12" presStyleCnt="13">
        <dgm:presLayoutVars>
          <dgm:bulletEnabled val="1"/>
        </dgm:presLayoutVars>
      </dgm:prSet>
      <dgm:spPr/>
    </dgm:pt>
  </dgm:ptLst>
  <dgm:cxnLst>
    <dgm:cxn modelId="{99FDC303-4753-4B21-9544-C7866EA9C43C}" srcId="{E6FC102E-66C5-4958-B7F7-FD2EE6A8CB72}" destId="{8522315A-64B6-4537-A6CF-211482F8645A}" srcOrd="12" destOrd="0" parTransId="{8CCA3C67-A7EA-4C68-BB75-639A8C0766C5}" sibTransId="{ED3E8F32-8FDC-42E1-8B2F-34446CD605BC}"/>
    <dgm:cxn modelId="{0D946A06-E9C2-4C43-8FE9-F4D7E421985E}" type="presOf" srcId="{1619E21D-C780-4ED6-9D53-BA623F6E2A59}" destId="{1FF143D9-560A-472D-A8D5-6443198FFCF8}" srcOrd="0" destOrd="0" presId="urn:microsoft.com/office/officeart/2016/7/layout/RepeatingBendingProcessNew"/>
    <dgm:cxn modelId="{FACC4207-8967-432B-833B-87DFAC731E42}" type="presOf" srcId="{EDA966C0-D2C0-4DF1-8D53-9C61F6519DA2}" destId="{3E261D1B-651C-46CF-9ADA-6FF8A50B454A}" srcOrd="1" destOrd="0" presId="urn:microsoft.com/office/officeart/2016/7/layout/RepeatingBendingProcessNew"/>
    <dgm:cxn modelId="{761D3615-7CD7-43CA-9B7A-9BB806218EF5}" srcId="{E6FC102E-66C5-4958-B7F7-FD2EE6A8CB72}" destId="{DB4AD5EC-3C8E-412D-9B4D-817D6CF4BD19}" srcOrd="2" destOrd="0" parTransId="{162136E0-11F7-42CD-8B14-9D43A6A478F9}" sibTransId="{E5D05C19-9493-40D4-BF5B-3BF3156E0645}"/>
    <dgm:cxn modelId="{2A73FB19-1436-4E79-A731-6997DFB0B7F9}" type="presOf" srcId="{42437D76-D027-4796-8E32-90E0D12CAD23}" destId="{5D4D9372-FB6B-40F8-BECB-274CAA2CBE3D}" srcOrd="0" destOrd="0" presId="urn:microsoft.com/office/officeart/2016/7/layout/RepeatingBendingProcessNew"/>
    <dgm:cxn modelId="{57B6C91A-EB5C-48CC-81EC-7F973973E0E9}" type="presOf" srcId="{E5D05C19-9493-40D4-BF5B-3BF3156E0645}" destId="{034CD430-8063-4F41-BF02-A92999ADFD12}" srcOrd="1" destOrd="0" presId="urn:microsoft.com/office/officeart/2016/7/layout/RepeatingBendingProcessNew"/>
    <dgm:cxn modelId="{D9A5C81C-8535-4020-8117-74C8273A1126}" srcId="{E6FC102E-66C5-4958-B7F7-FD2EE6A8CB72}" destId="{73837DCA-29AE-4326-94FF-7E3EE9287A14}" srcOrd="11" destOrd="0" parTransId="{BEA7A196-79BA-4CFA-B2D8-3D44C25C7FAE}" sibTransId="{EB6EA4D8-BA72-44DD-B5EA-18A55BD6587C}"/>
    <dgm:cxn modelId="{AC2E1B1E-ECD5-49EA-BC7B-7C0C95008C2C}" type="presOf" srcId="{8522315A-64B6-4537-A6CF-211482F8645A}" destId="{C45AE94C-BA25-4822-89D2-F74F72E2405F}" srcOrd="0" destOrd="0" presId="urn:microsoft.com/office/officeart/2016/7/layout/RepeatingBendingProcessNew"/>
    <dgm:cxn modelId="{BB5B8A28-45B7-46BF-96C9-40E98D0856B3}" type="presOf" srcId="{DDF7F5EE-189C-4CC5-A27D-6EBD7F937D31}" destId="{1E506DC9-DB85-4146-8DF4-5A20997F1CE7}" srcOrd="0" destOrd="0" presId="urn:microsoft.com/office/officeart/2016/7/layout/RepeatingBendingProcessNew"/>
    <dgm:cxn modelId="{75FD1429-527A-4F45-A1D0-4BD0CC0A2107}" type="presOf" srcId="{D7FDDF57-BA3E-4F8F-BE63-ED9CF820A150}" destId="{6ADA7F30-DE91-40EB-9D04-53A20269A709}" srcOrd="0" destOrd="0" presId="urn:microsoft.com/office/officeart/2016/7/layout/RepeatingBendingProcessNew"/>
    <dgm:cxn modelId="{A64D642B-6881-4DD1-9DA2-5CAC03AA8F61}" type="presOf" srcId="{EDA966C0-D2C0-4DF1-8D53-9C61F6519DA2}" destId="{483A70D9-A717-4CA3-A60E-BB45354BC43E}" srcOrd="0" destOrd="0" presId="urn:microsoft.com/office/officeart/2016/7/layout/RepeatingBendingProcessNew"/>
    <dgm:cxn modelId="{1CD5DC2B-4E20-4D64-B97E-88F0B5C9A52C}" type="presOf" srcId="{73837DCA-29AE-4326-94FF-7E3EE9287A14}" destId="{9D01FBEE-789D-4B8B-A4B1-7D9739240039}" srcOrd="0" destOrd="0" presId="urn:microsoft.com/office/officeart/2016/7/layout/RepeatingBendingProcessNew"/>
    <dgm:cxn modelId="{41595B30-C083-4B09-85C1-471FD7F23FE5}" type="presOf" srcId="{E5D05C19-9493-40D4-BF5B-3BF3156E0645}" destId="{CC046983-2C17-4505-8845-718D8482FF4D}" srcOrd="0" destOrd="0" presId="urn:microsoft.com/office/officeart/2016/7/layout/RepeatingBendingProcessNew"/>
    <dgm:cxn modelId="{96703F36-BD44-4341-97D3-952230D55B52}" type="presOf" srcId="{AABCF9C7-1B43-4583-944C-F21D4C2E3108}" destId="{127814D2-AFBC-4A9A-9949-9294C3DA0002}" srcOrd="0" destOrd="0" presId="urn:microsoft.com/office/officeart/2016/7/layout/RepeatingBendingProcessNew"/>
    <dgm:cxn modelId="{8C53FE37-2BBD-4DB8-8AA2-125BABDF8C0B}" type="presOf" srcId="{E6FC102E-66C5-4958-B7F7-FD2EE6A8CB72}" destId="{7D012D9C-B9A3-47A1-813C-BBC62309D37E}" srcOrd="0" destOrd="0" presId="urn:microsoft.com/office/officeart/2016/7/layout/RepeatingBendingProcessNew"/>
    <dgm:cxn modelId="{3B7CA738-0615-421C-86E5-A16E98A1699B}" type="presOf" srcId="{42437D76-D027-4796-8E32-90E0D12CAD23}" destId="{7E99FAFE-278D-4D02-A974-360B5484086E}" srcOrd="1" destOrd="0" presId="urn:microsoft.com/office/officeart/2016/7/layout/RepeatingBendingProcessNew"/>
    <dgm:cxn modelId="{175F593A-9B76-4F2D-A52C-5A61527A6249}" type="presOf" srcId="{1C773E2B-43B6-467C-841F-930E9640CFDB}" destId="{1D9CCDE6-412B-450B-9F53-843BE08532D9}" srcOrd="1" destOrd="0" presId="urn:microsoft.com/office/officeart/2016/7/layout/RepeatingBendingProcessNew"/>
    <dgm:cxn modelId="{5004183D-65DF-46C7-8B19-B77531C8DC1C}" type="presOf" srcId="{37D8C219-4C96-4455-8794-87426C9A2E9B}" destId="{1A59047D-0CAF-4A9D-8B25-26E62712AEAA}" srcOrd="0" destOrd="0" presId="urn:microsoft.com/office/officeart/2016/7/layout/RepeatingBendingProcessNew"/>
    <dgm:cxn modelId="{B3B8D03D-B14A-45ED-8E31-9554AE859C24}" type="presOf" srcId="{470D3BE2-9A33-4F6A-B0F9-B1D533C94F84}" destId="{F86E7330-A454-4853-BC17-78949D9BCAC2}" srcOrd="0" destOrd="0" presId="urn:microsoft.com/office/officeart/2016/7/layout/RepeatingBendingProcessNew"/>
    <dgm:cxn modelId="{1FFE9A43-F808-4B7F-8463-82247CCB5129}" srcId="{E6FC102E-66C5-4958-B7F7-FD2EE6A8CB72}" destId="{AE7A804A-DAC7-4780-913C-5A51AAFEE37B}" srcOrd="0" destOrd="0" parTransId="{F8F5581C-0D50-405E-989F-12A52DF03B9B}" sibTransId="{8865A17C-09EA-4EA0-A4E9-DD41B65B7256}"/>
    <dgm:cxn modelId="{838DD06F-7F5D-4112-A462-69374256CC01}" type="presOf" srcId="{1C773E2B-43B6-467C-841F-930E9640CFDB}" destId="{BEBD3601-2A5F-4BDA-B1B0-19ADBCEF4C8B}" srcOrd="0" destOrd="0" presId="urn:microsoft.com/office/officeart/2016/7/layout/RepeatingBendingProcessNew"/>
    <dgm:cxn modelId="{B6F70551-7E19-48CD-9619-9CD65CF03AD0}" type="presOf" srcId="{1619E21D-C780-4ED6-9D53-BA623F6E2A59}" destId="{F4EC4729-1843-4AE9-9391-E1C635EDD08B}" srcOrd="1" destOrd="0" presId="urn:microsoft.com/office/officeart/2016/7/layout/RepeatingBendingProcessNew"/>
    <dgm:cxn modelId="{C1633D72-1D45-4013-9390-8FC4643F15D0}" type="presOf" srcId="{8865A17C-09EA-4EA0-A4E9-DD41B65B7256}" destId="{E833F029-6208-40DB-BE3F-1ACE090EEE29}" srcOrd="1" destOrd="0" presId="urn:microsoft.com/office/officeart/2016/7/layout/RepeatingBendingProcessNew"/>
    <dgm:cxn modelId="{BD4BA953-A6BA-44F9-94B6-12052A7AB959}" srcId="{E6FC102E-66C5-4958-B7F7-FD2EE6A8CB72}" destId="{2DA992E4-041C-457E-AA81-B12A74C7ECB4}" srcOrd="3" destOrd="0" parTransId="{A5EB0CB5-9ED0-40F1-8B46-D8F6DD84A2DF}" sibTransId="{AB5960E6-936A-43DB-85F8-AA37D8D9A478}"/>
    <dgm:cxn modelId="{9903275A-6232-48CC-852C-171C884973CF}" type="presOf" srcId="{C2509B56-FF23-4463-B989-F063265C217E}" destId="{31BE76F3-FCA0-4BCA-A800-50DCEAF208DB}" srcOrd="0" destOrd="0" presId="urn:microsoft.com/office/officeart/2016/7/layout/RepeatingBendingProcessNew"/>
    <dgm:cxn modelId="{3DF1AA5A-1A22-436D-9054-717140B82A6A}" srcId="{E6FC102E-66C5-4958-B7F7-FD2EE6A8CB72}" destId="{AABCF9C7-1B43-4583-944C-F21D4C2E3108}" srcOrd="8" destOrd="0" parTransId="{21F320B0-A1A8-40E0-B1C9-8C6BA40185AE}" sibTransId="{B866651A-1D8B-4E33-9C5D-2AE3558D4983}"/>
    <dgm:cxn modelId="{E3ED2A7F-C8E0-4C0F-97DD-6FD34E6F4418}" type="presOf" srcId="{FB4F4CF7-2794-4D19-B9B4-4CC6263DFE75}" destId="{815A989A-7078-457D-8016-9047D6C4DBD7}" srcOrd="1" destOrd="0" presId="urn:microsoft.com/office/officeart/2016/7/layout/RepeatingBendingProcessNew"/>
    <dgm:cxn modelId="{8E0E5588-8D07-40F1-BF3D-CCCD57F52ECC}" type="presOf" srcId="{2DA992E4-041C-457E-AA81-B12A74C7ECB4}" destId="{9B17DD54-2AD7-49FB-9F3F-798C3A7FDC2C}" srcOrd="0" destOrd="0" presId="urn:microsoft.com/office/officeart/2016/7/layout/RepeatingBendingProcessNew"/>
    <dgm:cxn modelId="{01A32A8A-20C8-4ED1-A41E-0FC99B5D7517}" type="presOf" srcId="{8456904F-022E-445D-97E1-2C1ED0A08E0C}" destId="{9014FBFD-0812-49BD-9028-3B8843027D16}" srcOrd="0" destOrd="0" presId="urn:microsoft.com/office/officeart/2016/7/layout/RepeatingBendingProcessNew"/>
    <dgm:cxn modelId="{9B4A308C-341B-4D40-ADB1-0B809EEF68D5}" type="presOf" srcId="{C2509B56-FF23-4463-B989-F063265C217E}" destId="{AE79DBCF-75D1-482E-B57E-5030938A79E8}" srcOrd="1" destOrd="0" presId="urn:microsoft.com/office/officeart/2016/7/layout/RepeatingBendingProcessNew"/>
    <dgm:cxn modelId="{0950CD8D-1AF2-4052-B96A-E8D8F71A15A7}" srcId="{E6FC102E-66C5-4958-B7F7-FD2EE6A8CB72}" destId="{37D8C219-4C96-4455-8794-87426C9A2E9B}" srcOrd="1" destOrd="0" parTransId="{93A9F246-A17F-402B-82E1-94B88E51E295}" sibTransId="{1C773E2B-43B6-467C-841F-930E9640CFDB}"/>
    <dgm:cxn modelId="{8C5B118F-65E8-47B5-8D42-7D0F8D0D343D}" type="presOf" srcId="{B866651A-1D8B-4E33-9C5D-2AE3558D4983}" destId="{116631EA-8106-48E9-A195-6336515E949B}" srcOrd="1" destOrd="0" presId="urn:microsoft.com/office/officeart/2016/7/layout/RepeatingBendingProcessNew"/>
    <dgm:cxn modelId="{43D0F097-B0F8-46F7-BA30-E34E5A9EFC00}" type="presOf" srcId="{EB6EA4D8-BA72-44DD-B5EA-18A55BD6587C}" destId="{7D677030-C560-492E-87D8-66AC0498DC2C}" srcOrd="0" destOrd="0" presId="urn:microsoft.com/office/officeart/2016/7/layout/RepeatingBendingProcessNew"/>
    <dgm:cxn modelId="{0D64E49A-9B2D-43F8-9AA8-40C3F1E17666}" type="presOf" srcId="{397067BF-4E13-4540-A45F-A4D9E872F2DC}" destId="{AFB3001D-873C-4550-BC7E-319BC2F56779}" srcOrd="1" destOrd="0" presId="urn:microsoft.com/office/officeart/2016/7/layout/RepeatingBendingProcessNew"/>
    <dgm:cxn modelId="{C57D85A4-09BD-4D45-B3CE-90C7BCAD8C78}" type="presOf" srcId="{08D8A09A-287F-4A28-A42A-DEA7576BF6AB}" destId="{DFF1FA5A-1F84-47CF-88B7-5BF3DB1BE0BE}" srcOrd="0" destOrd="0" presId="urn:microsoft.com/office/officeart/2016/7/layout/RepeatingBendingProcessNew"/>
    <dgm:cxn modelId="{64F64CAF-C337-4400-8E34-A55F6CBC87B3}" type="presOf" srcId="{AB5960E6-936A-43DB-85F8-AA37D8D9A478}" destId="{4A70987F-B6A3-422E-8DB3-7F6CDC3731E9}" srcOrd="0" destOrd="0" presId="urn:microsoft.com/office/officeart/2016/7/layout/RepeatingBendingProcessNew"/>
    <dgm:cxn modelId="{017F49B9-36E5-409C-A7AE-8AB3F8323FFB}" type="presOf" srcId="{B866651A-1D8B-4E33-9C5D-2AE3558D4983}" destId="{8A0793A4-F471-4602-8488-6E121E7B0D97}" srcOrd="0" destOrd="0" presId="urn:microsoft.com/office/officeart/2016/7/layout/RepeatingBendingProcessNew"/>
    <dgm:cxn modelId="{1A8D46BF-79FF-4C81-9E04-DFE2C9C03F34}" srcId="{E6FC102E-66C5-4958-B7F7-FD2EE6A8CB72}" destId="{DDF7F5EE-189C-4CC5-A27D-6EBD7F937D31}" srcOrd="9" destOrd="0" parTransId="{25F5D5D1-8542-4C07-9A9D-F51A65519501}" sibTransId="{EDA966C0-D2C0-4DF1-8D53-9C61F6519DA2}"/>
    <dgm:cxn modelId="{3ADEE7C0-4BF8-49E9-A850-8B46E678E56E}" type="presOf" srcId="{397067BF-4E13-4540-A45F-A4D9E872F2DC}" destId="{DF71639E-2265-4B8E-98EC-199517776AB1}" srcOrd="0" destOrd="0" presId="urn:microsoft.com/office/officeart/2016/7/layout/RepeatingBendingProcessNew"/>
    <dgm:cxn modelId="{F96EEBC0-1405-4174-AE79-A39728A1B7AE}" type="presOf" srcId="{8865A17C-09EA-4EA0-A4E9-DD41B65B7256}" destId="{D5B4F70E-E455-4E2C-8EEF-BB5D6FD17D2E}" srcOrd="0" destOrd="0" presId="urn:microsoft.com/office/officeart/2016/7/layout/RepeatingBendingProcessNew"/>
    <dgm:cxn modelId="{71E1AFC5-6C5E-419C-95D8-213BD21F35AF}" type="presOf" srcId="{DB4AD5EC-3C8E-412D-9B4D-817D6CF4BD19}" destId="{2A91DCDA-88C4-43E9-A95E-5355504F5845}" srcOrd="0" destOrd="0" presId="urn:microsoft.com/office/officeart/2016/7/layout/RepeatingBendingProcessNew"/>
    <dgm:cxn modelId="{23AD77C6-B3E6-4E6D-8B81-A8F408ACA1DD}" srcId="{E6FC102E-66C5-4958-B7F7-FD2EE6A8CB72}" destId="{470D3BE2-9A33-4F6A-B0F9-B1D533C94F84}" srcOrd="7" destOrd="0" parTransId="{3B932960-5354-46E5-A837-404AA44F11E8}" sibTransId="{42437D76-D027-4796-8E32-90E0D12CAD23}"/>
    <dgm:cxn modelId="{DDF09CD0-2A79-4F9F-B19B-74712FBCA19B}" type="presOf" srcId="{EB6EA4D8-BA72-44DD-B5EA-18A55BD6587C}" destId="{91AEA16B-4C01-410E-A9D6-3378EF1A9673}" srcOrd="1" destOrd="0" presId="urn:microsoft.com/office/officeart/2016/7/layout/RepeatingBendingProcessNew"/>
    <dgm:cxn modelId="{37BE4FD2-5762-48E0-9BE9-3F47C62C5BB3}" srcId="{E6FC102E-66C5-4958-B7F7-FD2EE6A8CB72}" destId="{8456904F-022E-445D-97E1-2C1ED0A08E0C}" srcOrd="4" destOrd="0" parTransId="{9E00DB7E-FDD9-4D1E-8C9E-DFB000633E72}" sibTransId="{FB4F4CF7-2794-4D19-B9B4-4CC6263DFE75}"/>
    <dgm:cxn modelId="{569DC2D6-6F18-4892-B222-4881F2C87B48}" type="presOf" srcId="{FB4F4CF7-2794-4D19-B9B4-4CC6263DFE75}" destId="{B9271EFB-96A9-4BF5-BC44-B751385E8AF5}" srcOrd="0" destOrd="0" presId="urn:microsoft.com/office/officeart/2016/7/layout/RepeatingBendingProcessNew"/>
    <dgm:cxn modelId="{28C1DCDC-4D58-4576-90B7-19AB80AFE1FA}" srcId="{E6FC102E-66C5-4958-B7F7-FD2EE6A8CB72}" destId="{C85BAF10-0003-4279-93C7-2D7A2B770E07}" srcOrd="10" destOrd="0" parTransId="{64CD3A17-3A70-4AD4-9987-CFC91275BF89}" sibTransId="{397067BF-4E13-4540-A45F-A4D9E872F2DC}"/>
    <dgm:cxn modelId="{DE3749DD-C72D-490E-9551-1A24094572C5}" srcId="{E6FC102E-66C5-4958-B7F7-FD2EE6A8CB72}" destId="{D7FDDF57-BA3E-4F8F-BE63-ED9CF820A150}" srcOrd="5" destOrd="0" parTransId="{7BC023EF-16BF-4E50-9548-428F74FB1C61}" sibTransId="{1619E21D-C780-4ED6-9D53-BA623F6E2A59}"/>
    <dgm:cxn modelId="{BBE5B2DE-70B4-4905-9D8D-0D340BD30CA1}" type="presOf" srcId="{C85BAF10-0003-4279-93C7-2D7A2B770E07}" destId="{10BAA6E9-0A96-4BED-A435-E78BC3C4A5A1}" srcOrd="0" destOrd="0" presId="urn:microsoft.com/office/officeart/2016/7/layout/RepeatingBendingProcessNew"/>
    <dgm:cxn modelId="{83D23BEA-2004-432F-9DB4-D41D888808B8}" srcId="{E6FC102E-66C5-4958-B7F7-FD2EE6A8CB72}" destId="{08D8A09A-287F-4A28-A42A-DEA7576BF6AB}" srcOrd="6" destOrd="0" parTransId="{DED3FB6E-F1C4-42FE-97C7-14F437E6E178}" sibTransId="{C2509B56-FF23-4463-B989-F063265C217E}"/>
    <dgm:cxn modelId="{9056B4EC-603F-44C0-A97B-49B1409B2CDB}" type="presOf" srcId="{AE7A804A-DAC7-4780-913C-5A51AAFEE37B}" destId="{84B457AC-9213-4B42-BB6A-63567A8D20F8}" srcOrd="0" destOrd="0" presId="urn:microsoft.com/office/officeart/2016/7/layout/RepeatingBendingProcessNew"/>
    <dgm:cxn modelId="{732483F0-5B1B-43CA-B003-C02E9BE202EA}" type="presOf" srcId="{AB5960E6-936A-43DB-85F8-AA37D8D9A478}" destId="{DA7C525F-DB6B-48B7-B2B6-7F84B98A9B6A}" srcOrd="1" destOrd="0" presId="urn:microsoft.com/office/officeart/2016/7/layout/RepeatingBendingProcessNew"/>
    <dgm:cxn modelId="{C80EA249-09FB-42BC-8CD6-01A67C2ECFCF}" type="presParOf" srcId="{7D012D9C-B9A3-47A1-813C-BBC62309D37E}" destId="{84B457AC-9213-4B42-BB6A-63567A8D20F8}" srcOrd="0" destOrd="0" presId="urn:microsoft.com/office/officeart/2016/7/layout/RepeatingBendingProcessNew"/>
    <dgm:cxn modelId="{C9553374-7905-4B66-B84E-A13AE56DE53B}" type="presParOf" srcId="{7D012D9C-B9A3-47A1-813C-BBC62309D37E}" destId="{D5B4F70E-E455-4E2C-8EEF-BB5D6FD17D2E}" srcOrd="1" destOrd="0" presId="urn:microsoft.com/office/officeart/2016/7/layout/RepeatingBendingProcessNew"/>
    <dgm:cxn modelId="{6AC2FDED-22EF-4473-8A04-2CAFC3D70506}" type="presParOf" srcId="{D5B4F70E-E455-4E2C-8EEF-BB5D6FD17D2E}" destId="{E833F029-6208-40DB-BE3F-1ACE090EEE29}" srcOrd="0" destOrd="0" presId="urn:microsoft.com/office/officeart/2016/7/layout/RepeatingBendingProcessNew"/>
    <dgm:cxn modelId="{F9B14C91-6975-48DB-AF1C-14BFBBE627BC}" type="presParOf" srcId="{7D012D9C-B9A3-47A1-813C-BBC62309D37E}" destId="{1A59047D-0CAF-4A9D-8B25-26E62712AEAA}" srcOrd="2" destOrd="0" presId="urn:microsoft.com/office/officeart/2016/7/layout/RepeatingBendingProcessNew"/>
    <dgm:cxn modelId="{7E34ABC9-292C-458A-A174-CBEFAE373354}" type="presParOf" srcId="{7D012D9C-B9A3-47A1-813C-BBC62309D37E}" destId="{BEBD3601-2A5F-4BDA-B1B0-19ADBCEF4C8B}" srcOrd="3" destOrd="0" presId="urn:microsoft.com/office/officeart/2016/7/layout/RepeatingBendingProcessNew"/>
    <dgm:cxn modelId="{1EFAD306-638C-484D-8AA2-3DCD814E3ECE}" type="presParOf" srcId="{BEBD3601-2A5F-4BDA-B1B0-19ADBCEF4C8B}" destId="{1D9CCDE6-412B-450B-9F53-843BE08532D9}" srcOrd="0" destOrd="0" presId="urn:microsoft.com/office/officeart/2016/7/layout/RepeatingBendingProcessNew"/>
    <dgm:cxn modelId="{55315CAA-BAD6-468D-8AF6-9B65FC4303AF}" type="presParOf" srcId="{7D012D9C-B9A3-47A1-813C-BBC62309D37E}" destId="{2A91DCDA-88C4-43E9-A95E-5355504F5845}" srcOrd="4" destOrd="0" presId="urn:microsoft.com/office/officeart/2016/7/layout/RepeatingBendingProcessNew"/>
    <dgm:cxn modelId="{C68AB508-B106-4332-97C1-8B3884DE039B}" type="presParOf" srcId="{7D012D9C-B9A3-47A1-813C-BBC62309D37E}" destId="{CC046983-2C17-4505-8845-718D8482FF4D}" srcOrd="5" destOrd="0" presId="urn:microsoft.com/office/officeart/2016/7/layout/RepeatingBendingProcessNew"/>
    <dgm:cxn modelId="{125427FA-4B9D-43CB-AAA7-9F6350E0A780}" type="presParOf" srcId="{CC046983-2C17-4505-8845-718D8482FF4D}" destId="{034CD430-8063-4F41-BF02-A92999ADFD12}" srcOrd="0" destOrd="0" presId="urn:microsoft.com/office/officeart/2016/7/layout/RepeatingBendingProcessNew"/>
    <dgm:cxn modelId="{1AC1BFB2-21C4-4F6A-835A-74C3DE8EF184}" type="presParOf" srcId="{7D012D9C-B9A3-47A1-813C-BBC62309D37E}" destId="{9B17DD54-2AD7-49FB-9F3F-798C3A7FDC2C}" srcOrd="6" destOrd="0" presId="urn:microsoft.com/office/officeart/2016/7/layout/RepeatingBendingProcessNew"/>
    <dgm:cxn modelId="{D454E965-C7A3-408C-9D57-4C564C5D1E7D}" type="presParOf" srcId="{7D012D9C-B9A3-47A1-813C-BBC62309D37E}" destId="{4A70987F-B6A3-422E-8DB3-7F6CDC3731E9}" srcOrd="7" destOrd="0" presId="urn:microsoft.com/office/officeart/2016/7/layout/RepeatingBendingProcessNew"/>
    <dgm:cxn modelId="{5E3EF4B3-078D-4C7B-9577-854D7362D430}" type="presParOf" srcId="{4A70987F-B6A3-422E-8DB3-7F6CDC3731E9}" destId="{DA7C525F-DB6B-48B7-B2B6-7F84B98A9B6A}" srcOrd="0" destOrd="0" presId="urn:microsoft.com/office/officeart/2016/7/layout/RepeatingBendingProcessNew"/>
    <dgm:cxn modelId="{6DCCF173-4FA9-41D5-AE2D-A7967D9DB175}" type="presParOf" srcId="{7D012D9C-B9A3-47A1-813C-BBC62309D37E}" destId="{9014FBFD-0812-49BD-9028-3B8843027D16}" srcOrd="8" destOrd="0" presId="urn:microsoft.com/office/officeart/2016/7/layout/RepeatingBendingProcessNew"/>
    <dgm:cxn modelId="{796A2F48-D992-40A6-93EB-D9A3ECBCEC9A}" type="presParOf" srcId="{7D012D9C-B9A3-47A1-813C-BBC62309D37E}" destId="{B9271EFB-96A9-4BF5-BC44-B751385E8AF5}" srcOrd="9" destOrd="0" presId="urn:microsoft.com/office/officeart/2016/7/layout/RepeatingBendingProcessNew"/>
    <dgm:cxn modelId="{10F94808-0F64-43B0-A925-7495DAB3BDFB}" type="presParOf" srcId="{B9271EFB-96A9-4BF5-BC44-B751385E8AF5}" destId="{815A989A-7078-457D-8016-9047D6C4DBD7}" srcOrd="0" destOrd="0" presId="urn:microsoft.com/office/officeart/2016/7/layout/RepeatingBendingProcessNew"/>
    <dgm:cxn modelId="{C5E91A1F-2E7E-4970-9BC1-5FFEFC23DF19}" type="presParOf" srcId="{7D012D9C-B9A3-47A1-813C-BBC62309D37E}" destId="{6ADA7F30-DE91-40EB-9D04-53A20269A709}" srcOrd="10" destOrd="0" presId="urn:microsoft.com/office/officeart/2016/7/layout/RepeatingBendingProcessNew"/>
    <dgm:cxn modelId="{E9134A4A-4270-402E-91F9-6EF806155AB3}" type="presParOf" srcId="{7D012D9C-B9A3-47A1-813C-BBC62309D37E}" destId="{1FF143D9-560A-472D-A8D5-6443198FFCF8}" srcOrd="11" destOrd="0" presId="urn:microsoft.com/office/officeart/2016/7/layout/RepeatingBendingProcessNew"/>
    <dgm:cxn modelId="{2542E917-1228-4099-9A35-6811ACB056A8}" type="presParOf" srcId="{1FF143D9-560A-472D-A8D5-6443198FFCF8}" destId="{F4EC4729-1843-4AE9-9391-E1C635EDD08B}" srcOrd="0" destOrd="0" presId="urn:microsoft.com/office/officeart/2016/7/layout/RepeatingBendingProcessNew"/>
    <dgm:cxn modelId="{D0259FF4-3B0E-4C23-8982-2A4D02B58EE0}" type="presParOf" srcId="{7D012D9C-B9A3-47A1-813C-BBC62309D37E}" destId="{DFF1FA5A-1F84-47CF-88B7-5BF3DB1BE0BE}" srcOrd="12" destOrd="0" presId="urn:microsoft.com/office/officeart/2016/7/layout/RepeatingBendingProcessNew"/>
    <dgm:cxn modelId="{F0C0A30B-7EDA-4962-BAD9-27BA56B93E31}" type="presParOf" srcId="{7D012D9C-B9A3-47A1-813C-BBC62309D37E}" destId="{31BE76F3-FCA0-4BCA-A800-50DCEAF208DB}" srcOrd="13" destOrd="0" presId="urn:microsoft.com/office/officeart/2016/7/layout/RepeatingBendingProcessNew"/>
    <dgm:cxn modelId="{E0723B7F-F5F2-45F4-BFC3-087259163B1D}" type="presParOf" srcId="{31BE76F3-FCA0-4BCA-A800-50DCEAF208DB}" destId="{AE79DBCF-75D1-482E-B57E-5030938A79E8}" srcOrd="0" destOrd="0" presId="urn:microsoft.com/office/officeart/2016/7/layout/RepeatingBendingProcessNew"/>
    <dgm:cxn modelId="{CC446D2E-8433-4102-A8E7-3D16888CB030}" type="presParOf" srcId="{7D012D9C-B9A3-47A1-813C-BBC62309D37E}" destId="{F86E7330-A454-4853-BC17-78949D9BCAC2}" srcOrd="14" destOrd="0" presId="urn:microsoft.com/office/officeart/2016/7/layout/RepeatingBendingProcessNew"/>
    <dgm:cxn modelId="{338C9BB1-07B4-4691-9180-BCFD524480FB}" type="presParOf" srcId="{7D012D9C-B9A3-47A1-813C-BBC62309D37E}" destId="{5D4D9372-FB6B-40F8-BECB-274CAA2CBE3D}" srcOrd="15" destOrd="0" presId="urn:microsoft.com/office/officeart/2016/7/layout/RepeatingBendingProcessNew"/>
    <dgm:cxn modelId="{196BD707-A323-4C29-A122-4C9A1331D58C}" type="presParOf" srcId="{5D4D9372-FB6B-40F8-BECB-274CAA2CBE3D}" destId="{7E99FAFE-278D-4D02-A974-360B5484086E}" srcOrd="0" destOrd="0" presId="urn:microsoft.com/office/officeart/2016/7/layout/RepeatingBendingProcessNew"/>
    <dgm:cxn modelId="{D0FB603E-587D-4483-8A45-4B748A3F5272}" type="presParOf" srcId="{7D012D9C-B9A3-47A1-813C-BBC62309D37E}" destId="{127814D2-AFBC-4A9A-9949-9294C3DA0002}" srcOrd="16" destOrd="0" presId="urn:microsoft.com/office/officeart/2016/7/layout/RepeatingBendingProcessNew"/>
    <dgm:cxn modelId="{F6A0A9F8-DE81-4BD8-B197-56BA9D4A6648}" type="presParOf" srcId="{7D012D9C-B9A3-47A1-813C-BBC62309D37E}" destId="{8A0793A4-F471-4602-8488-6E121E7B0D97}" srcOrd="17" destOrd="0" presId="urn:microsoft.com/office/officeart/2016/7/layout/RepeatingBendingProcessNew"/>
    <dgm:cxn modelId="{64F3C5F4-3EBF-4512-A7B2-6E14D8B98D1D}" type="presParOf" srcId="{8A0793A4-F471-4602-8488-6E121E7B0D97}" destId="{116631EA-8106-48E9-A195-6336515E949B}" srcOrd="0" destOrd="0" presId="urn:microsoft.com/office/officeart/2016/7/layout/RepeatingBendingProcessNew"/>
    <dgm:cxn modelId="{F15FBB29-B435-4C25-A6C9-7741A2030505}" type="presParOf" srcId="{7D012D9C-B9A3-47A1-813C-BBC62309D37E}" destId="{1E506DC9-DB85-4146-8DF4-5A20997F1CE7}" srcOrd="18" destOrd="0" presId="urn:microsoft.com/office/officeart/2016/7/layout/RepeatingBendingProcessNew"/>
    <dgm:cxn modelId="{83BDA34D-1699-4ACE-A05F-5DFCB08AC3FC}" type="presParOf" srcId="{7D012D9C-B9A3-47A1-813C-BBC62309D37E}" destId="{483A70D9-A717-4CA3-A60E-BB45354BC43E}" srcOrd="19" destOrd="0" presId="urn:microsoft.com/office/officeart/2016/7/layout/RepeatingBendingProcessNew"/>
    <dgm:cxn modelId="{E6471BF9-6784-40D1-92B3-0C92DA503ED5}" type="presParOf" srcId="{483A70D9-A717-4CA3-A60E-BB45354BC43E}" destId="{3E261D1B-651C-46CF-9ADA-6FF8A50B454A}" srcOrd="0" destOrd="0" presId="urn:microsoft.com/office/officeart/2016/7/layout/RepeatingBendingProcessNew"/>
    <dgm:cxn modelId="{C66A3FD1-432E-4F5A-A92E-01F8AD482BB1}" type="presParOf" srcId="{7D012D9C-B9A3-47A1-813C-BBC62309D37E}" destId="{10BAA6E9-0A96-4BED-A435-E78BC3C4A5A1}" srcOrd="20" destOrd="0" presId="urn:microsoft.com/office/officeart/2016/7/layout/RepeatingBendingProcessNew"/>
    <dgm:cxn modelId="{865F7E1F-8BEB-46A9-A59A-BC61E43C18F6}" type="presParOf" srcId="{7D012D9C-B9A3-47A1-813C-BBC62309D37E}" destId="{DF71639E-2265-4B8E-98EC-199517776AB1}" srcOrd="21" destOrd="0" presId="urn:microsoft.com/office/officeart/2016/7/layout/RepeatingBendingProcessNew"/>
    <dgm:cxn modelId="{4D4E474A-2803-4471-97E8-96604135C19D}" type="presParOf" srcId="{DF71639E-2265-4B8E-98EC-199517776AB1}" destId="{AFB3001D-873C-4550-BC7E-319BC2F56779}" srcOrd="0" destOrd="0" presId="urn:microsoft.com/office/officeart/2016/7/layout/RepeatingBendingProcessNew"/>
    <dgm:cxn modelId="{C81F2722-E57C-4804-BE27-3B56B3A76D69}" type="presParOf" srcId="{7D012D9C-B9A3-47A1-813C-BBC62309D37E}" destId="{9D01FBEE-789D-4B8B-A4B1-7D9739240039}" srcOrd="22" destOrd="0" presId="urn:microsoft.com/office/officeart/2016/7/layout/RepeatingBendingProcessNew"/>
    <dgm:cxn modelId="{66C8482D-41A9-47CB-8D68-6485065E6F56}" type="presParOf" srcId="{7D012D9C-B9A3-47A1-813C-BBC62309D37E}" destId="{7D677030-C560-492E-87D8-66AC0498DC2C}" srcOrd="23" destOrd="0" presId="urn:microsoft.com/office/officeart/2016/7/layout/RepeatingBendingProcessNew"/>
    <dgm:cxn modelId="{E32CB2F5-045C-4C24-89DA-16111709C532}" type="presParOf" srcId="{7D677030-C560-492E-87D8-66AC0498DC2C}" destId="{91AEA16B-4C01-410E-A9D6-3378EF1A9673}" srcOrd="0" destOrd="0" presId="urn:microsoft.com/office/officeart/2016/7/layout/RepeatingBendingProcessNew"/>
    <dgm:cxn modelId="{70317342-C43D-4A18-BEC9-5146412C38C1}" type="presParOf" srcId="{7D012D9C-B9A3-47A1-813C-BBC62309D37E}" destId="{C45AE94C-BA25-4822-89D2-F74F72E2405F}" srcOrd="2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F70E-E455-4E2C-8EEF-BB5D6FD17D2E}">
      <dsp:nvSpPr>
        <dsp:cNvPr id="0" name=""/>
        <dsp:cNvSpPr/>
      </dsp:nvSpPr>
      <dsp:spPr>
        <a:xfrm>
          <a:off x="1782367" y="658971"/>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0686" y="702651"/>
        <a:ext cx="20381" cy="4080"/>
      </dsp:txXfrm>
    </dsp:sp>
    <dsp:sp modelId="{84B457AC-9213-4B42-BB6A-63567A8D20F8}">
      <dsp:nvSpPr>
        <dsp:cNvPr id="0" name=""/>
        <dsp:cNvSpPr/>
      </dsp:nvSpPr>
      <dsp:spPr>
        <a:xfrm>
          <a:off x="11905" y="173013"/>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Explored Competition/Problem/Data</a:t>
          </a:r>
        </a:p>
      </dsp:txBody>
      <dsp:txXfrm>
        <a:off x="11905" y="173013"/>
        <a:ext cx="1772261" cy="1063356"/>
      </dsp:txXfrm>
    </dsp:sp>
    <dsp:sp modelId="{BEBD3601-2A5F-4BDA-B1B0-19ADBCEF4C8B}">
      <dsp:nvSpPr>
        <dsp:cNvPr id="0" name=""/>
        <dsp:cNvSpPr/>
      </dsp:nvSpPr>
      <dsp:spPr>
        <a:xfrm>
          <a:off x="3962249" y="658971"/>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40568" y="702651"/>
        <a:ext cx="20381" cy="4080"/>
      </dsp:txXfrm>
    </dsp:sp>
    <dsp:sp modelId="{1A59047D-0CAF-4A9D-8B25-26E62712AEAA}">
      <dsp:nvSpPr>
        <dsp:cNvPr id="0" name=""/>
        <dsp:cNvSpPr/>
      </dsp:nvSpPr>
      <dsp:spPr>
        <a:xfrm>
          <a:off x="2191787" y="173013"/>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Completed Tutorial</a:t>
          </a:r>
        </a:p>
      </dsp:txBody>
      <dsp:txXfrm>
        <a:off x="2191787" y="173013"/>
        <a:ext cx="1772261" cy="1063356"/>
      </dsp:txXfrm>
    </dsp:sp>
    <dsp:sp modelId="{CC046983-2C17-4505-8845-718D8482FF4D}">
      <dsp:nvSpPr>
        <dsp:cNvPr id="0" name=""/>
        <dsp:cNvSpPr/>
      </dsp:nvSpPr>
      <dsp:spPr>
        <a:xfrm>
          <a:off x="6142130" y="658971"/>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0450" y="702651"/>
        <a:ext cx="20381" cy="4080"/>
      </dsp:txXfrm>
    </dsp:sp>
    <dsp:sp modelId="{2A91DCDA-88C4-43E9-A95E-5355504F5845}">
      <dsp:nvSpPr>
        <dsp:cNvPr id="0" name=""/>
        <dsp:cNvSpPr/>
      </dsp:nvSpPr>
      <dsp:spPr>
        <a:xfrm>
          <a:off x="4371669" y="173013"/>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Looked into previous team’s work</a:t>
          </a:r>
        </a:p>
      </dsp:txBody>
      <dsp:txXfrm>
        <a:off x="4371669" y="173013"/>
        <a:ext cx="1772261" cy="1063356"/>
      </dsp:txXfrm>
    </dsp:sp>
    <dsp:sp modelId="{4A70987F-B6A3-422E-8DB3-7F6CDC3731E9}">
      <dsp:nvSpPr>
        <dsp:cNvPr id="0" name=""/>
        <dsp:cNvSpPr/>
      </dsp:nvSpPr>
      <dsp:spPr>
        <a:xfrm>
          <a:off x="8322012" y="658971"/>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00332" y="702651"/>
        <a:ext cx="20381" cy="4080"/>
      </dsp:txXfrm>
    </dsp:sp>
    <dsp:sp modelId="{9B17DD54-2AD7-49FB-9F3F-798C3A7FDC2C}">
      <dsp:nvSpPr>
        <dsp:cNvPr id="0" name=""/>
        <dsp:cNvSpPr/>
      </dsp:nvSpPr>
      <dsp:spPr>
        <a:xfrm>
          <a:off x="6551550" y="173013"/>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Looked into Other competitor’s work</a:t>
          </a:r>
        </a:p>
      </dsp:txBody>
      <dsp:txXfrm>
        <a:off x="6551550" y="173013"/>
        <a:ext cx="1772261" cy="1063356"/>
      </dsp:txXfrm>
    </dsp:sp>
    <dsp:sp modelId="{B9271EFB-96A9-4BF5-BC44-B751385E8AF5}">
      <dsp:nvSpPr>
        <dsp:cNvPr id="0" name=""/>
        <dsp:cNvSpPr/>
      </dsp:nvSpPr>
      <dsp:spPr>
        <a:xfrm>
          <a:off x="898036" y="1234570"/>
          <a:ext cx="8719527" cy="377020"/>
        </a:xfrm>
        <a:custGeom>
          <a:avLst/>
          <a:gdLst/>
          <a:ahLst/>
          <a:cxnLst/>
          <a:rect l="0" t="0" r="0" b="0"/>
          <a:pathLst>
            <a:path>
              <a:moveTo>
                <a:pt x="8719527" y="0"/>
              </a:moveTo>
              <a:lnTo>
                <a:pt x="8719527" y="205610"/>
              </a:lnTo>
              <a:lnTo>
                <a:pt x="0" y="205610"/>
              </a:lnTo>
              <a:lnTo>
                <a:pt x="0" y="3770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9573" y="1421040"/>
        <a:ext cx="436452" cy="4080"/>
      </dsp:txXfrm>
    </dsp:sp>
    <dsp:sp modelId="{9014FBFD-0812-49BD-9028-3B8843027D16}">
      <dsp:nvSpPr>
        <dsp:cNvPr id="0" name=""/>
        <dsp:cNvSpPr/>
      </dsp:nvSpPr>
      <dsp:spPr>
        <a:xfrm>
          <a:off x="8731432" y="173013"/>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Setup GitHub repo</a:t>
          </a:r>
        </a:p>
      </dsp:txBody>
      <dsp:txXfrm>
        <a:off x="8731432" y="173013"/>
        <a:ext cx="1772261" cy="1063356"/>
      </dsp:txXfrm>
    </dsp:sp>
    <dsp:sp modelId="{1FF143D9-560A-472D-A8D5-6443198FFCF8}">
      <dsp:nvSpPr>
        <dsp:cNvPr id="0" name=""/>
        <dsp:cNvSpPr/>
      </dsp:nvSpPr>
      <dsp:spPr>
        <a:xfrm>
          <a:off x="1782367" y="2129949"/>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0686" y="2173628"/>
        <a:ext cx="20381" cy="4080"/>
      </dsp:txXfrm>
    </dsp:sp>
    <dsp:sp modelId="{6ADA7F30-DE91-40EB-9D04-53A20269A709}">
      <dsp:nvSpPr>
        <dsp:cNvPr id="0" name=""/>
        <dsp:cNvSpPr/>
      </dsp:nvSpPr>
      <dsp:spPr>
        <a:xfrm>
          <a:off x="11905" y="1643990"/>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Performed EDA</a:t>
          </a:r>
        </a:p>
      </dsp:txBody>
      <dsp:txXfrm>
        <a:off x="11905" y="1643990"/>
        <a:ext cx="1772261" cy="1063356"/>
      </dsp:txXfrm>
    </dsp:sp>
    <dsp:sp modelId="{31BE76F3-FCA0-4BCA-A800-50DCEAF208DB}">
      <dsp:nvSpPr>
        <dsp:cNvPr id="0" name=""/>
        <dsp:cNvSpPr/>
      </dsp:nvSpPr>
      <dsp:spPr>
        <a:xfrm>
          <a:off x="3962249" y="2129949"/>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40568" y="2173628"/>
        <a:ext cx="20381" cy="4080"/>
      </dsp:txXfrm>
    </dsp:sp>
    <dsp:sp modelId="{DFF1FA5A-1F84-47CF-88B7-5BF3DB1BE0BE}">
      <dsp:nvSpPr>
        <dsp:cNvPr id="0" name=""/>
        <dsp:cNvSpPr/>
      </dsp:nvSpPr>
      <dsp:spPr>
        <a:xfrm>
          <a:off x="2191787" y="1643990"/>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Performed Text Preprocessing</a:t>
          </a:r>
        </a:p>
      </dsp:txBody>
      <dsp:txXfrm>
        <a:off x="2191787" y="1643990"/>
        <a:ext cx="1772261" cy="1063356"/>
      </dsp:txXfrm>
    </dsp:sp>
    <dsp:sp modelId="{5D4D9372-FB6B-40F8-BECB-274CAA2CBE3D}">
      <dsp:nvSpPr>
        <dsp:cNvPr id="0" name=""/>
        <dsp:cNvSpPr/>
      </dsp:nvSpPr>
      <dsp:spPr>
        <a:xfrm>
          <a:off x="6142130" y="2129949"/>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0450" y="2173628"/>
        <a:ext cx="20381" cy="4080"/>
      </dsp:txXfrm>
    </dsp:sp>
    <dsp:sp modelId="{F86E7330-A454-4853-BC17-78949D9BCAC2}">
      <dsp:nvSpPr>
        <dsp:cNvPr id="0" name=""/>
        <dsp:cNvSpPr/>
      </dsp:nvSpPr>
      <dsp:spPr>
        <a:xfrm>
          <a:off x="4371669" y="1643990"/>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Created Features</a:t>
          </a:r>
        </a:p>
      </dsp:txBody>
      <dsp:txXfrm>
        <a:off x="4371669" y="1643990"/>
        <a:ext cx="1772261" cy="1063356"/>
      </dsp:txXfrm>
    </dsp:sp>
    <dsp:sp modelId="{8A0793A4-F471-4602-8488-6E121E7B0D97}">
      <dsp:nvSpPr>
        <dsp:cNvPr id="0" name=""/>
        <dsp:cNvSpPr/>
      </dsp:nvSpPr>
      <dsp:spPr>
        <a:xfrm>
          <a:off x="8322012" y="2129949"/>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00332" y="2173628"/>
        <a:ext cx="20381" cy="4080"/>
      </dsp:txXfrm>
    </dsp:sp>
    <dsp:sp modelId="{127814D2-AFBC-4A9A-9949-9294C3DA0002}">
      <dsp:nvSpPr>
        <dsp:cNvPr id="0" name=""/>
        <dsp:cNvSpPr/>
      </dsp:nvSpPr>
      <dsp:spPr>
        <a:xfrm>
          <a:off x="6551550" y="1643990"/>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Scaled Data</a:t>
          </a:r>
        </a:p>
      </dsp:txBody>
      <dsp:txXfrm>
        <a:off x="6551550" y="1643990"/>
        <a:ext cx="1772261" cy="1063356"/>
      </dsp:txXfrm>
    </dsp:sp>
    <dsp:sp modelId="{483A70D9-A717-4CA3-A60E-BB45354BC43E}">
      <dsp:nvSpPr>
        <dsp:cNvPr id="0" name=""/>
        <dsp:cNvSpPr/>
      </dsp:nvSpPr>
      <dsp:spPr>
        <a:xfrm>
          <a:off x="898036" y="2705547"/>
          <a:ext cx="8719527" cy="377020"/>
        </a:xfrm>
        <a:custGeom>
          <a:avLst/>
          <a:gdLst/>
          <a:ahLst/>
          <a:cxnLst/>
          <a:rect l="0" t="0" r="0" b="0"/>
          <a:pathLst>
            <a:path>
              <a:moveTo>
                <a:pt x="8719527" y="0"/>
              </a:moveTo>
              <a:lnTo>
                <a:pt x="8719527" y="205610"/>
              </a:lnTo>
              <a:lnTo>
                <a:pt x="0" y="205610"/>
              </a:lnTo>
              <a:lnTo>
                <a:pt x="0" y="3770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9573" y="2892017"/>
        <a:ext cx="436452" cy="4080"/>
      </dsp:txXfrm>
    </dsp:sp>
    <dsp:sp modelId="{1E506DC9-DB85-4146-8DF4-5A20997F1CE7}">
      <dsp:nvSpPr>
        <dsp:cNvPr id="0" name=""/>
        <dsp:cNvSpPr/>
      </dsp:nvSpPr>
      <dsp:spPr>
        <a:xfrm>
          <a:off x="8731432" y="1643990"/>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Built Logistic Regression Model</a:t>
          </a:r>
        </a:p>
      </dsp:txBody>
      <dsp:txXfrm>
        <a:off x="8731432" y="1643990"/>
        <a:ext cx="1772261" cy="1063356"/>
      </dsp:txXfrm>
    </dsp:sp>
    <dsp:sp modelId="{DF71639E-2265-4B8E-98EC-199517776AB1}">
      <dsp:nvSpPr>
        <dsp:cNvPr id="0" name=""/>
        <dsp:cNvSpPr/>
      </dsp:nvSpPr>
      <dsp:spPr>
        <a:xfrm>
          <a:off x="1782367" y="3600926"/>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0686" y="3644606"/>
        <a:ext cx="20381" cy="4080"/>
      </dsp:txXfrm>
    </dsp:sp>
    <dsp:sp modelId="{10BAA6E9-0A96-4BED-A435-E78BC3C4A5A1}">
      <dsp:nvSpPr>
        <dsp:cNvPr id="0" name=""/>
        <dsp:cNvSpPr/>
      </dsp:nvSpPr>
      <dsp:spPr>
        <a:xfrm>
          <a:off x="11905" y="3114967"/>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Found Deep Learning Model to Use</a:t>
          </a:r>
        </a:p>
      </dsp:txBody>
      <dsp:txXfrm>
        <a:off x="11905" y="3114967"/>
        <a:ext cx="1772261" cy="1063356"/>
      </dsp:txXfrm>
    </dsp:sp>
    <dsp:sp modelId="{7D677030-C560-492E-87D8-66AC0498DC2C}">
      <dsp:nvSpPr>
        <dsp:cNvPr id="0" name=""/>
        <dsp:cNvSpPr/>
      </dsp:nvSpPr>
      <dsp:spPr>
        <a:xfrm>
          <a:off x="3962249" y="3600926"/>
          <a:ext cx="377020" cy="91440"/>
        </a:xfrm>
        <a:custGeom>
          <a:avLst/>
          <a:gdLst/>
          <a:ahLst/>
          <a:cxnLst/>
          <a:rect l="0" t="0" r="0" b="0"/>
          <a:pathLst>
            <a:path>
              <a:moveTo>
                <a:pt x="0" y="45720"/>
              </a:moveTo>
              <a:lnTo>
                <a:pt x="3770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40568" y="3644606"/>
        <a:ext cx="20381" cy="4080"/>
      </dsp:txXfrm>
    </dsp:sp>
    <dsp:sp modelId="{9D01FBEE-789D-4B8B-A4B1-7D9739240039}">
      <dsp:nvSpPr>
        <dsp:cNvPr id="0" name=""/>
        <dsp:cNvSpPr/>
      </dsp:nvSpPr>
      <dsp:spPr>
        <a:xfrm>
          <a:off x="2191787" y="3114967"/>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Setup code to run on HPC</a:t>
          </a:r>
        </a:p>
      </dsp:txBody>
      <dsp:txXfrm>
        <a:off x="2191787" y="3114967"/>
        <a:ext cx="1772261" cy="1063356"/>
      </dsp:txXfrm>
    </dsp:sp>
    <dsp:sp modelId="{C45AE94C-BA25-4822-89D2-F74F72E2405F}">
      <dsp:nvSpPr>
        <dsp:cNvPr id="0" name=""/>
        <dsp:cNvSpPr/>
      </dsp:nvSpPr>
      <dsp:spPr>
        <a:xfrm>
          <a:off x="4371669" y="3114967"/>
          <a:ext cx="1772261" cy="10633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a:t>Setup code to run on Kaggle</a:t>
          </a:r>
        </a:p>
      </dsp:txBody>
      <dsp:txXfrm>
        <a:off x="4371669" y="3114967"/>
        <a:ext cx="1772261" cy="106335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23BCF-5919-424E-83DB-054B10388FF6}"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647E0-1688-4F4C-9EF6-5D00D7C0F4D8}" type="slidenum">
              <a:rPr lang="en-US" smtClean="0"/>
              <a:t>‹#›</a:t>
            </a:fld>
            <a:endParaRPr lang="en-US"/>
          </a:p>
        </p:txBody>
      </p:sp>
    </p:spTree>
    <p:extLst>
      <p:ext uri="{BB962C8B-B14F-4D97-AF65-F5344CB8AC3E}">
        <p14:creationId xmlns:p14="http://schemas.microsoft.com/office/powerpoint/2010/main" val="231849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Weeks </a:t>
            </a:r>
            <a:r>
              <a:rPr lang="en-US" dirty="0">
                <a:sym typeface="Wingdings" panose="05000000000000000000" pitchFamily="2" charset="2"/>
              </a:rPr>
              <a:t> 15 Steps</a:t>
            </a:r>
            <a:endParaRPr lang="en-US" dirty="0"/>
          </a:p>
        </p:txBody>
      </p:sp>
      <p:sp>
        <p:nvSpPr>
          <p:cNvPr id="4" name="Slide Number Placeholder 3"/>
          <p:cNvSpPr>
            <a:spLocks noGrp="1"/>
          </p:cNvSpPr>
          <p:nvPr>
            <p:ph type="sldNum" sz="quarter" idx="5"/>
          </p:nvPr>
        </p:nvSpPr>
        <p:spPr/>
        <p:txBody>
          <a:bodyPr/>
          <a:lstStyle/>
          <a:p>
            <a:fld id="{67ACB432-0B9B-4B50-8835-3267C652FC91}" type="slidenum">
              <a:rPr lang="en-US" smtClean="0"/>
              <a:t>5</a:t>
            </a:fld>
            <a:endParaRPr lang="en-US"/>
          </a:p>
        </p:txBody>
      </p:sp>
    </p:spTree>
    <p:extLst>
      <p:ext uri="{BB962C8B-B14F-4D97-AF65-F5344CB8AC3E}">
        <p14:creationId xmlns:p14="http://schemas.microsoft.com/office/powerpoint/2010/main" val="190561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Inter"/>
              </a:rPr>
              <a:t>hashtags and usernames contain lots of information about the context but they are written without spaces in between words so they don't have embeddings. Informational usernames and hashtags should be expanded but there are too many of them. I expanded as many as I could</a:t>
            </a:r>
            <a:endParaRPr lang="en-US" dirty="0"/>
          </a:p>
        </p:txBody>
      </p:sp>
      <p:sp>
        <p:nvSpPr>
          <p:cNvPr id="4" name="Slide Number Placeholder 3"/>
          <p:cNvSpPr>
            <a:spLocks noGrp="1"/>
          </p:cNvSpPr>
          <p:nvPr>
            <p:ph type="sldNum" sz="quarter" idx="5"/>
          </p:nvPr>
        </p:nvSpPr>
        <p:spPr/>
        <p:txBody>
          <a:bodyPr/>
          <a:lstStyle/>
          <a:p>
            <a:fld id="{67ACB432-0B9B-4B50-8835-3267C652FC91}" type="slidenum">
              <a:rPr lang="en-US" smtClean="0"/>
              <a:t>6</a:t>
            </a:fld>
            <a:endParaRPr lang="en-US"/>
          </a:p>
        </p:txBody>
      </p:sp>
    </p:spTree>
    <p:extLst>
      <p:ext uri="{BB962C8B-B14F-4D97-AF65-F5344CB8AC3E}">
        <p14:creationId xmlns:p14="http://schemas.microsoft.com/office/powerpoint/2010/main" val="45827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Inter"/>
              </a:rPr>
              <a:t>All of the meta features have very similar distributions in training and test set which also proves that training and test set are taken from the same sample.</a:t>
            </a:r>
          </a:p>
          <a:p>
            <a:pPr algn="l"/>
            <a:r>
              <a:rPr lang="en-US" b="0" i="0" dirty="0">
                <a:effectLst/>
                <a:latin typeface="Inter"/>
              </a:rPr>
              <a:t>All of the meta features have information about target as well, but some of them are not good enough such as </a:t>
            </a:r>
            <a:r>
              <a:rPr lang="en-US" b="0" i="0" dirty="0" err="1">
                <a:effectLst/>
                <a:latin typeface="Inter"/>
              </a:rPr>
              <a:t>url_count</a:t>
            </a:r>
            <a:r>
              <a:rPr lang="en-US" b="0" i="0" dirty="0">
                <a:effectLst/>
                <a:latin typeface="Inter"/>
              </a:rPr>
              <a:t>, </a:t>
            </a:r>
            <a:r>
              <a:rPr lang="en-US" b="0" i="0" dirty="0" err="1">
                <a:effectLst/>
                <a:latin typeface="Inter"/>
              </a:rPr>
              <a:t>hashtag_count</a:t>
            </a:r>
            <a:r>
              <a:rPr lang="en-US" b="0" i="0" dirty="0">
                <a:effectLst/>
                <a:latin typeface="Inter"/>
              </a:rPr>
              <a:t> and </a:t>
            </a:r>
            <a:r>
              <a:rPr lang="en-US" b="0" i="0" dirty="0" err="1">
                <a:effectLst/>
                <a:latin typeface="Inter"/>
              </a:rPr>
              <a:t>mention_count</a:t>
            </a:r>
            <a:r>
              <a:rPr lang="en-US" b="0" i="0" dirty="0">
                <a:effectLst/>
                <a:latin typeface="Inter"/>
              </a:rPr>
              <a:t>.</a:t>
            </a:r>
          </a:p>
          <a:p>
            <a:pPr algn="l"/>
            <a:r>
              <a:rPr lang="en-US" b="0" i="0" dirty="0">
                <a:effectLst/>
                <a:latin typeface="Inter"/>
              </a:rPr>
              <a:t>On the other hand, </a:t>
            </a:r>
            <a:r>
              <a:rPr lang="en-US" b="0" i="0" dirty="0" err="1">
                <a:effectLst/>
                <a:latin typeface="Inter"/>
              </a:rPr>
              <a:t>word_count</a:t>
            </a:r>
            <a:r>
              <a:rPr lang="en-US" b="0" i="0" dirty="0">
                <a:effectLst/>
                <a:latin typeface="Inter"/>
              </a:rPr>
              <a:t>, </a:t>
            </a:r>
            <a:r>
              <a:rPr lang="en-US" b="0" i="0" dirty="0" err="1">
                <a:effectLst/>
                <a:latin typeface="Inter"/>
              </a:rPr>
              <a:t>unique_word_count</a:t>
            </a:r>
            <a:r>
              <a:rPr lang="en-US" b="0" i="0" dirty="0">
                <a:effectLst/>
                <a:latin typeface="Inter"/>
              </a:rPr>
              <a:t>, </a:t>
            </a:r>
            <a:r>
              <a:rPr lang="en-US" b="0" i="0" dirty="0" err="1">
                <a:effectLst/>
                <a:latin typeface="Inter"/>
              </a:rPr>
              <a:t>stop_word_count</a:t>
            </a:r>
            <a:r>
              <a:rPr lang="en-US" b="0" i="0" dirty="0">
                <a:effectLst/>
                <a:latin typeface="Inter"/>
              </a:rPr>
              <a:t>, </a:t>
            </a:r>
            <a:r>
              <a:rPr lang="en-US" b="0" i="0" dirty="0" err="1">
                <a:effectLst/>
                <a:latin typeface="Inter"/>
              </a:rPr>
              <a:t>mean_word_length</a:t>
            </a:r>
            <a:r>
              <a:rPr lang="en-US" b="0" i="0" dirty="0">
                <a:effectLst/>
                <a:latin typeface="Inter"/>
              </a:rPr>
              <a:t>, </a:t>
            </a:r>
            <a:r>
              <a:rPr lang="en-US" b="0" i="0" dirty="0" err="1">
                <a:effectLst/>
                <a:latin typeface="Inter"/>
              </a:rPr>
              <a:t>char_count</a:t>
            </a:r>
            <a:r>
              <a:rPr lang="en-US" b="0" i="0" dirty="0">
                <a:effectLst/>
                <a:latin typeface="Inter"/>
              </a:rPr>
              <a:t>, </a:t>
            </a:r>
            <a:r>
              <a:rPr lang="en-US" b="0" i="0" dirty="0" err="1">
                <a:effectLst/>
                <a:latin typeface="Inter"/>
              </a:rPr>
              <a:t>punctuation_count</a:t>
            </a:r>
            <a:r>
              <a:rPr lang="en-US" b="0" i="0" dirty="0">
                <a:effectLst/>
                <a:latin typeface="Inter"/>
              </a:rPr>
              <a:t> have very different distributions for disaster and non-disaster tweets. Those features might be useful in models.</a:t>
            </a:r>
          </a:p>
          <a:p>
            <a:endParaRPr lang="en-US" dirty="0"/>
          </a:p>
        </p:txBody>
      </p:sp>
      <p:sp>
        <p:nvSpPr>
          <p:cNvPr id="4" name="Slide Number Placeholder 3"/>
          <p:cNvSpPr>
            <a:spLocks noGrp="1"/>
          </p:cNvSpPr>
          <p:nvPr>
            <p:ph type="sldNum" sz="quarter" idx="5"/>
          </p:nvPr>
        </p:nvSpPr>
        <p:spPr/>
        <p:txBody>
          <a:bodyPr/>
          <a:lstStyle/>
          <a:p>
            <a:fld id="{67ACB432-0B9B-4B50-8835-3267C652FC91}" type="slidenum">
              <a:rPr lang="en-US" smtClean="0"/>
              <a:t>8</a:t>
            </a:fld>
            <a:endParaRPr lang="en-US"/>
          </a:p>
        </p:txBody>
      </p:sp>
    </p:spTree>
    <p:extLst>
      <p:ext uri="{BB962C8B-B14F-4D97-AF65-F5344CB8AC3E}">
        <p14:creationId xmlns:p14="http://schemas.microsoft.com/office/powerpoint/2010/main" val="3437767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Mislabels and duplicates still in: Scores:  [0.61169102 0.54718876 0.60039761]</a:t>
            </a:r>
          </a:p>
          <a:p>
            <a:r>
              <a:rPr lang="en-US" dirty="0"/>
              <a:t>Mislabels in but no duplicates: Scores: [0.5789153  0.53946621 0.59375]</a:t>
            </a:r>
          </a:p>
          <a:p>
            <a:r>
              <a:rPr lang="en-US" dirty="0"/>
              <a:t>No Mislabels but duplicates still in: Scores:[0.62434418 0.54313425 0.62040816]</a:t>
            </a:r>
          </a:p>
          <a:p>
            <a:r>
              <a:rPr lang="en-US" dirty="0"/>
              <a:t>No Mislabels and no duplicates: Scores: [0.5767098  0.53946621 0.5949214]</a:t>
            </a:r>
          </a:p>
          <a:p>
            <a:endParaRPr lang="en-US" dirty="0"/>
          </a:p>
          <a:p>
            <a:r>
              <a:rPr lang="en-US" b="0" i="0" dirty="0">
                <a:solidFill>
                  <a:srgbClr val="202124"/>
                </a:solidFill>
                <a:effectLst/>
                <a:latin typeface="Google Sans"/>
              </a:rPr>
              <a:t>A transformer is a deep learning model that </a:t>
            </a:r>
            <a:r>
              <a:rPr lang="en-US" b="0" i="0" dirty="0">
                <a:solidFill>
                  <a:srgbClr val="040C28"/>
                </a:solidFill>
                <a:effectLst/>
                <a:latin typeface="Google Sans"/>
              </a:rPr>
              <a:t>adopts the mechanism of self-attention, differentially weighting the significance of each part of the input (which includes the recursive output) data</a:t>
            </a:r>
            <a:r>
              <a:rPr lang="en-US" b="0" i="0" dirty="0">
                <a:solidFill>
                  <a:srgbClr val="202124"/>
                </a:solidFill>
                <a:effectLst/>
                <a:latin typeface="Google Sans"/>
              </a:rPr>
              <a:t>. It is used primarily in the fields of natural language processing (NLP) and computer vision (CV). Allows for parallel processing</a:t>
            </a:r>
          </a:p>
          <a:p>
            <a:endParaRPr lang="en-US" b="0" i="0" dirty="0">
              <a:solidFill>
                <a:srgbClr val="202124"/>
              </a:solidFill>
              <a:effectLst/>
              <a:latin typeface="Google Sans"/>
            </a:endParaRPr>
          </a:p>
          <a:p>
            <a:r>
              <a:rPr lang="en-US" b="0" i="0" dirty="0">
                <a:solidFill>
                  <a:srgbClr val="202124"/>
                </a:solidFill>
                <a:effectLst/>
                <a:latin typeface="Google Sans"/>
              </a:rPr>
              <a:t>Tokenization is used in natural language processing </a:t>
            </a:r>
            <a:r>
              <a:rPr lang="en-US" b="0" i="0" dirty="0">
                <a:solidFill>
                  <a:srgbClr val="040C28"/>
                </a:solidFill>
                <a:effectLst/>
                <a:latin typeface="Google Sans"/>
              </a:rPr>
              <a:t>to split paragraphs and sentences into smaller units that can be more easily assigned meaning</a:t>
            </a:r>
          </a:p>
          <a:p>
            <a:r>
              <a:rPr lang="en-US" b="0" i="0" dirty="0">
                <a:solidFill>
                  <a:srgbClr val="040C28"/>
                </a:solidFill>
                <a:effectLst/>
                <a:latin typeface="Google Sans"/>
              </a:rPr>
              <a:t>Done using </a:t>
            </a:r>
            <a:r>
              <a:rPr lang="en-US" dirty="0" err="1"/>
              <a:t>FullTokenizer</a:t>
            </a:r>
            <a:r>
              <a:rPr lang="en-US" b="0" i="0" dirty="0">
                <a:effectLst/>
                <a:latin typeface="Inter"/>
              </a:rPr>
              <a:t> class from </a:t>
            </a:r>
            <a:r>
              <a:rPr lang="en-US" dirty="0"/>
              <a:t>tensorflow/models/official/nlp/bert/tokenization.py</a:t>
            </a:r>
            <a:endParaRPr lang="en-US" b="0" i="0" dirty="0">
              <a:solidFill>
                <a:srgbClr val="040C28"/>
              </a:solidFill>
              <a:effectLst/>
              <a:latin typeface="Google Sans"/>
            </a:endParaRPr>
          </a:p>
          <a:p>
            <a:endParaRPr lang="en-US" b="0" i="0" dirty="0">
              <a:solidFill>
                <a:srgbClr val="040C28"/>
              </a:solidFill>
              <a:effectLst/>
              <a:latin typeface="Google Sans"/>
            </a:endParaRPr>
          </a:p>
          <a:p>
            <a:r>
              <a:rPr lang="en-US" b="0" i="0" dirty="0">
                <a:solidFill>
                  <a:srgbClr val="040C28"/>
                </a:solidFill>
                <a:effectLst/>
                <a:latin typeface="Google Sans"/>
              </a:rPr>
              <a:t>KFold is a cross-validator that divides the dataset into k folds.</a:t>
            </a:r>
            <a:r>
              <a:rPr lang="en-US" b="0" i="0" dirty="0">
                <a:solidFill>
                  <a:srgbClr val="4D5156"/>
                </a:solidFill>
                <a:effectLst/>
                <a:latin typeface="Google Sans"/>
              </a:rPr>
              <a:t> </a:t>
            </a:r>
            <a:r>
              <a:rPr lang="en-US" b="0" i="0" dirty="0">
                <a:solidFill>
                  <a:srgbClr val="040C28"/>
                </a:solidFill>
                <a:effectLst/>
                <a:latin typeface="Google Sans"/>
              </a:rPr>
              <a:t>Stratified is to ensure that each fold of dataset has the same proportion of observations with a given label</a:t>
            </a:r>
            <a:r>
              <a:rPr lang="en-US" b="0" i="0" dirty="0">
                <a:solidFill>
                  <a:srgbClr val="4D5156"/>
                </a:solidFill>
                <a:effectLst/>
                <a:latin typeface="Google Sans"/>
              </a:rPr>
              <a:t>. Great for classification problems where we want the ration between target classes to be same in each fold as it is in full dataset</a:t>
            </a:r>
          </a:p>
          <a:p>
            <a:endParaRPr lang="en-US" b="0" i="0" dirty="0">
              <a:solidFill>
                <a:srgbClr val="4D5156"/>
              </a:solidFill>
              <a:effectLst/>
              <a:latin typeface="Google Sans"/>
            </a:endParaRPr>
          </a:p>
          <a:p>
            <a:r>
              <a:rPr lang="en-US" b="0" i="0" dirty="0">
                <a:solidFill>
                  <a:srgbClr val="4D5156"/>
                </a:solidFill>
                <a:effectLst/>
                <a:latin typeface="Google Sans"/>
              </a:rPr>
              <a:t>Using an implementation of BERT from TensorFlow Models: </a:t>
            </a:r>
            <a:r>
              <a:rPr lang="en-US" b="0" i="0" dirty="0" err="1">
                <a:effectLst/>
                <a:latin typeface="Roboto Mono" panose="020B0604020202020204" pitchFamily="49" charset="0"/>
              </a:rPr>
              <a:t>tensorflow</a:t>
            </a:r>
            <a:r>
              <a:rPr lang="en-US" b="0" i="0" dirty="0">
                <a:effectLst/>
                <a:latin typeface="Roboto Mono" panose="020B0604020202020204" pitchFamily="49" charset="0"/>
              </a:rPr>
              <a:t>/models/official/</a:t>
            </a:r>
            <a:r>
              <a:rPr lang="en-US" b="0" i="0" dirty="0" err="1">
                <a:effectLst/>
                <a:latin typeface="Roboto Mono" panose="020B0604020202020204" pitchFamily="49" charset="0"/>
              </a:rPr>
              <a:t>nlp</a:t>
            </a:r>
            <a:r>
              <a:rPr lang="en-US" b="0" i="0" dirty="0">
                <a:effectLst/>
                <a:latin typeface="Roboto Mono" panose="020B0604020202020204" pitchFamily="49" charset="0"/>
              </a:rPr>
              <a:t>/</a:t>
            </a:r>
            <a:r>
              <a:rPr lang="en-US" b="0" i="0" dirty="0" err="1">
                <a:effectLst/>
                <a:latin typeface="Roboto Mono" panose="020B0604020202020204" pitchFamily="49" charset="0"/>
              </a:rPr>
              <a:t>bert</a:t>
            </a:r>
            <a:endParaRPr lang="en-US" b="0" i="0" dirty="0">
              <a:effectLst/>
              <a:latin typeface="Roboto Mono" panose="020B0604020202020204" pitchFamily="49" charset="0"/>
            </a:endParaRPr>
          </a:p>
          <a:p>
            <a:r>
              <a:rPr lang="en-US" b="0" i="0" dirty="0">
                <a:solidFill>
                  <a:srgbClr val="4D5156"/>
                </a:solidFill>
                <a:effectLst/>
                <a:latin typeface="Roboto" panose="02000000000000000000" pitchFamily="2" charset="0"/>
              </a:rPr>
              <a:t>Bidirectional Encoder Representations from Transformers is a family of masked-language models</a:t>
            </a:r>
            <a:r>
              <a:rPr lang="en-US" b="0" i="0" dirty="0">
                <a:solidFill>
                  <a:srgbClr val="4D5156"/>
                </a:solidFill>
                <a:effectLst/>
                <a:latin typeface="Roboto Mono" panose="020B0604020202020204" pitchFamily="49" charset="0"/>
              </a:rPr>
              <a:t> which is used </a:t>
            </a:r>
            <a:r>
              <a:rPr lang="en-US" b="0" i="0" dirty="0">
                <a:solidFill>
                  <a:srgbClr val="040C28"/>
                </a:solidFill>
                <a:effectLst/>
                <a:latin typeface="Google Sans"/>
              </a:rPr>
              <a:t>to help computers understand the meaning of ambiguous language in text by using surrounding text to establish context</a:t>
            </a:r>
            <a:endParaRPr lang="en-US" b="0" i="0" dirty="0">
              <a:solidFill>
                <a:srgbClr val="4D5156"/>
              </a:solidFill>
              <a:effectLst/>
              <a:latin typeface="Google Sans"/>
            </a:endParaRPr>
          </a:p>
          <a:p>
            <a:endParaRPr lang="en-US" b="0" i="0" dirty="0">
              <a:solidFill>
                <a:srgbClr val="4D5156"/>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Uncased inputs (accents removed and text lowercased before tokenization)</a:t>
            </a:r>
          </a:p>
          <a:p>
            <a:endParaRPr lang="en-US" b="0" i="0" dirty="0">
              <a:solidFill>
                <a:srgbClr val="040C28"/>
              </a:solidFill>
              <a:effectLst/>
              <a:latin typeface="Google Sans"/>
            </a:endParaRPr>
          </a:p>
          <a:p>
            <a:endParaRPr lang="en-US" b="0" i="0" dirty="0">
              <a:solidFill>
                <a:srgbClr val="040C28"/>
              </a:solidFill>
              <a:effectLst/>
              <a:latin typeface="Google Sans"/>
            </a:endParaRPr>
          </a:p>
          <a:p>
            <a:endParaRPr lang="en-US" b="0" i="0" dirty="0">
              <a:solidFill>
                <a:srgbClr val="202124"/>
              </a:solidFill>
              <a:effectLst/>
              <a:latin typeface="Google Sans"/>
            </a:endParaRPr>
          </a:p>
          <a:p>
            <a:endParaRPr lang="en-US" b="0" i="0" dirty="0">
              <a:solidFill>
                <a:srgbClr val="202124"/>
              </a:solidFill>
              <a:effectLst/>
              <a:latin typeface="Google Sans"/>
            </a:endParaRPr>
          </a:p>
          <a:p>
            <a:endParaRPr lang="en-US" b="0" i="0" dirty="0">
              <a:solidFill>
                <a:srgbClr val="202124"/>
              </a:solidFill>
              <a:effectLst/>
              <a:latin typeface="Google Sans"/>
            </a:endParaRPr>
          </a:p>
          <a:p>
            <a:endParaRPr lang="en-US" dirty="0"/>
          </a:p>
        </p:txBody>
      </p:sp>
      <p:sp>
        <p:nvSpPr>
          <p:cNvPr id="4" name="Slide Number Placeholder 3"/>
          <p:cNvSpPr>
            <a:spLocks noGrp="1"/>
          </p:cNvSpPr>
          <p:nvPr>
            <p:ph type="sldNum" sz="quarter" idx="5"/>
          </p:nvPr>
        </p:nvSpPr>
        <p:spPr/>
        <p:txBody>
          <a:bodyPr/>
          <a:lstStyle/>
          <a:p>
            <a:fld id="{67ACB432-0B9B-4B50-8835-3267C652FC91}" type="slidenum">
              <a:rPr lang="en-US" smtClean="0"/>
              <a:t>9</a:t>
            </a:fld>
            <a:endParaRPr lang="en-US"/>
          </a:p>
        </p:txBody>
      </p:sp>
    </p:spTree>
    <p:extLst>
      <p:ext uri="{BB962C8B-B14F-4D97-AF65-F5344CB8AC3E}">
        <p14:creationId xmlns:p14="http://schemas.microsoft.com/office/powerpoint/2010/main" val="1091368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CB432-0B9B-4B50-8835-3267C652FC91}" type="slidenum">
              <a:rPr lang="en-US" smtClean="0"/>
              <a:t>10</a:t>
            </a:fld>
            <a:endParaRPr lang="en-US"/>
          </a:p>
        </p:txBody>
      </p:sp>
    </p:spTree>
    <p:extLst>
      <p:ext uri="{BB962C8B-B14F-4D97-AF65-F5344CB8AC3E}">
        <p14:creationId xmlns:p14="http://schemas.microsoft.com/office/powerpoint/2010/main" val="378283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XLNet</a:t>
            </a:r>
            <a:r>
              <a:rPr lang="en-US" dirty="0"/>
              <a:t>, </a:t>
            </a:r>
            <a:r>
              <a:rPr lang="en-US" dirty="0" err="1"/>
              <a:t>RoBERTa</a:t>
            </a:r>
            <a:r>
              <a:rPr lang="en-US" dirty="0"/>
              <a:t>, ALBERT</a:t>
            </a:r>
          </a:p>
        </p:txBody>
      </p:sp>
      <p:sp>
        <p:nvSpPr>
          <p:cNvPr id="4" name="Slide Number Placeholder 3"/>
          <p:cNvSpPr>
            <a:spLocks noGrp="1"/>
          </p:cNvSpPr>
          <p:nvPr>
            <p:ph type="sldNum" sz="quarter" idx="5"/>
          </p:nvPr>
        </p:nvSpPr>
        <p:spPr/>
        <p:txBody>
          <a:bodyPr/>
          <a:lstStyle/>
          <a:p>
            <a:fld id="{27C647E0-1688-4F4C-9EF6-5D00D7C0F4D8}" type="slidenum">
              <a:rPr lang="en-US" smtClean="0"/>
              <a:t>14</a:t>
            </a:fld>
            <a:endParaRPr lang="en-US"/>
          </a:p>
        </p:txBody>
      </p:sp>
    </p:spTree>
    <p:extLst>
      <p:ext uri="{BB962C8B-B14F-4D97-AF65-F5344CB8AC3E}">
        <p14:creationId xmlns:p14="http://schemas.microsoft.com/office/powerpoint/2010/main" val="1401048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66289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415064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949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200476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690862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5329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42972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293032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1754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1622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4/26/2023</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984585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4/26/2023</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51953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hyperlink" Target="https://towardsdatascience.com/how-to-train-a-bert-model-from-scratch-72cfce554fc6" TargetMode="External"/><Relationship Id="rId3" Type="http://schemas.openxmlformats.org/officeDocument/2006/relationships/hyperlink" Target="https://www.figure-eight.com/data-for-everyone/" TargetMode="External"/><Relationship Id="rId7" Type="http://schemas.openxmlformats.org/officeDocument/2006/relationships/hyperlink" Target="https://huggingface.co/transformers/v3.5.1/_modules/transformers/modeling_bert.htm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github.com/bmagdamo1/DisasterTweets" TargetMode="External"/><Relationship Id="rId5" Type="http://schemas.openxmlformats.org/officeDocument/2006/relationships/hyperlink" Target="https://www.kaggle.com/code/gunesevitan/nlp-with-disaster-tweets-eda-cleaning-and-bert" TargetMode="External"/><Relationship Id="rId10" Type="http://schemas.openxmlformats.org/officeDocument/2006/relationships/hyperlink" Target="https://github.com/aagarwal17/NLPDisasterTweets" TargetMode="External"/><Relationship Id="rId4" Type="http://schemas.openxmlformats.org/officeDocument/2006/relationships/hyperlink" Target="https://www.kaggle.com/competitions/nlp-getting-started/overview/faq" TargetMode="External"/><Relationship Id="rId9" Type="http://schemas.openxmlformats.org/officeDocument/2006/relationships/hyperlink" Target="https://github.com/tensorflow/models/blob/master/official/nlp/tools/tokenization.py"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6187D8-B32D-4D1A-8C48-A15933DDC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37CF16D3-9494-B194-6B78-2FAC331A735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D019BB32-A409-4C93-9090-8BDDC45E5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657600"/>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336F6-F507-3BDD-EF06-C040D0C9F3B0}"/>
              </a:ext>
            </a:extLst>
          </p:cNvPr>
          <p:cNvSpPr>
            <a:spLocks noGrp="1"/>
          </p:cNvSpPr>
          <p:nvPr>
            <p:ph type="ctrTitle"/>
          </p:nvPr>
        </p:nvSpPr>
        <p:spPr>
          <a:xfrm>
            <a:off x="1097279" y="4572000"/>
            <a:ext cx="9958356" cy="2050908"/>
          </a:xfrm>
        </p:spPr>
        <p:txBody>
          <a:bodyPr anchor="t">
            <a:normAutofit/>
          </a:bodyPr>
          <a:lstStyle/>
          <a:p>
            <a:r>
              <a:rPr lang="en-US" sz="4000" dirty="0">
                <a:solidFill>
                  <a:srgbClr val="FFFFFF"/>
                </a:solidFill>
              </a:rPr>
              <a:t>CIS 4496 Individual learnings</a:t>
            </a:r>
            <a:br>
              <a:rPr lang="en-US" sz="4000" dirty="0">
                <a:solidFill>
                  <a:srgbClr val="FFFFFF"/>
                </a:solidFill>
              </a:rPr>
            </a:br>
            <a:r>
              <a:rPr lang="en-US" sz="4000" dirty="0">
                <a:solidFill>
                  <a:srgbClr val="FFFFFF"/>
                </a:solidFill>
              </a:rPr>
              <a:t>NLP Disaster Tweets</a:t>
            </a:r>
          </a:p>
        </p:txBody>
      </p:sp>
      <p:cxnSp>
        <p:nvCxnSpPr>
          <p:cNvPr id="14" name="Straight Connector 13">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4ED70DB-1943-4E5C-A1B6-D49DFE44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677195"/>
            <a:ext cx="12192000" cy="2180805"/>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7F1F9E1-866B-E9D0-3EE6-D72258C3CAE6}"/>
              </a:ext>
            </a:extLst>
          </p:cNvPr>
          <p:cNvSpPr>
            <a:spLocks noGrp="1"/>
          </p:cNvSpPr>
          <p:nvPr>
            <p:ph type="subTitle" idx="1"/>
          </p:nvPr>
        </p:nvSpPr>
        <p:spPr>
          <a:xfrm>
            <a:off x="1097278" y="4963432"/>
            <a:ext cx="9874429" cy="1263046"/>
          </a:xfrm>
        </p:spPr>
        <p:txBody>
          <a:bodyPr anchor="b">
            <a:normAutofit/>
          </a:bodyPr>
          <a:lstStyle/>
          <a:p>
            <a:r>
              <a:rPr lang="en-US" dirty="0">
                <a:solidFill>
                  <a:srgbClr val="FFFFFF"/>
                </a:solidFill>
              </a:rPr>
              <a:t>Arun Agarwal</a:t>
            </a:r>
          </a:p>
        </p:txBody>
      </p:sp>
    </p:spTree>
    <p:extLst>
      <p:ext uri="{BB962C8B-B14F-4D97-AF65-F5344CB8AC3E}">
        <p14:creationId xmlns:p14="http://schemas.microsoft.com/office/powerpoint/2010/main" val="2738981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2277F-4DF7-0C8E-3F0A-2A4195920BDC}"/>
              </a:ext>
            </a:extLst>
          </p:cNvPr>
          <p:cNvSpPr>
            <a:spLocks noGrp="1"/>
          </p:cNvSpPr>
          <p:nvPr>
            <p:ph type="title"/>
          </p:nvPr>
        </p:nvSpPr>
        <p:spPr>
          <a:xfrm>
            <a:off x="838200" y="802538"/>
            <a:ext cx="10409355" cy="723201"/>
          </a:xfrm>
          <a:solidFill>
            <a:schemeClr val="bg1">
              <a:alpha val="60000"/>
            </a:schemeClr>
          </a:solidFill>
          <a:ln>
            <a:solidFill>
              <a:schemeClr val="tx1"/>
            </a:solidFill>
          </a:ln>
        </p:spPr>
        <p:txBody>
          <a:bodyPr vert="horz" lIns="91440" tIns="45720" rIns="91440" bIns="45720" rtlCol="0" anchor="t">
            <a:normAutofit/>
          </a:bodyPr>
          <a:lstStyle/>
          <a:p>
            <a:pPr algn="ctr"/>
            <a:r>
              <a:rPr lang="en-US" dirty="0"/>
              <a:t>Performance Evaluation</a:t>
            </a:r>
          </a:p>
        </p:txBody>
      </p:sp>
      <p:sp>
        <p:nvSpPr>
          <p:cNvPr id="3" name="Content Placeholder 2">
            <a:extLst>
              <a:ext uri="{FF2B5EF4-FFF2-40B4-BE49-F238E27FC236}">
                <a16:creationId xmlns:a16="http://schemas.microsoft.com/office/drawing/2014/main" id="{D353D76C-3C0F-0CE0-ED1B-07F4972E112B}"/>
              </a:ext>
            </a:extLst>
          </p:cNvPr>
          <p:cNvSpPr>
            <a:spLocks noGrp="1"/>
          </p:cNvSpPr>
          <p:nvPr>
            <p:ph idx="1"/>
          </p:nvPr>
        </p:nvSpPr>
        <p:spPr>
          <a:xfrm>
            <a:off x="838200" y="1702250"/>
            <a:ext cx="10515600" cy="4009158"/>
          </a:xfrm>
          <a:solidFill>
            <a:schemeClr val="bg1">
              <a:alpha val="60000"/>
            </a:schemeClr>
          </a:solidFill>
          <a:ln>
            <a:solidFill>
              <a:schemeClr val="tx1"/>
            </a:solidFill>
          </a:ln>
        </p:spPr>
        <p:txBody>
          <a:bodyPr vert="horz" lIns="91440" tIns="45720" rIns="91440" bIns="45720" rtlCol="0" anchor="ctr">
            <a:normAutofit/>
          </a:bodyPr>
          <a:lstStyle/>
          <a:p>
            <a:r>
              <a:rPr lang="en-US" dirty="0"/>
              <a:t>Performance measured using F1 Score</a:t>
            </a:r>
          </a:p>
          <a:p>
            <a:r>
              <a:rPr lang="en-US" dirty="0"/>
              <a:t>Two month rolling window for submissions</a:t>
            </a:r>
          </a:p>
          <a:p>
            <a:r>
              <a:rPr lang="en-US" dirty="0"/>
              <a:t>Best Scores in mid 80s</a:t>
            </a:r>
          </a:p>
          <a:p>
            <a:r>
              <a:rPr lang="en-US" dirty="0"/>
              <a:t>311</a:t>
            </a:r>
            <a:r>
              <a:rPr lang="en-US" baseline="30000" dirty="0"/>
              <a:t>th</a:t>
            </a:r>
            <a:r>
              <a:rPr lang="en-US" dirty="0"/>
              <a:t>/1228 </a:t>
            </a:r>
            <a:r>
              <a:rPr lang="en-US" dirty="0">
                <a:sym typeface="Wingdings" panose="05000000000000000000" pitchFamily="2" charset="2"/>
              </a:rPr>
              <a:t> ~25th percentile</a:t>
            </a:r>
            <a:endParaRPr lang="en-US" dirty="0"/>
          </a:p>
          <a:p>
            <a:r>
              <a:rPr lang="en-US" dirty="0"/>
              <a:t>Test set labels publicly available, so perfect submissions on leaderboard</a:t>
            </a:r>
          </a:p>
          <a:p>
            <a:pPr lvl="1"/>
            <a:r>
              <a:rPr lang="en-US" dirty="0"/>
              <a:t>Doesn’t really matter though because this competition has no prizes</a:t>
            </a:r>
          </a:p>
          <a:p>
            <a:r>
              <a:rPr lang="en-US" dirty="0"/>
              <a:t>Only one leaderboard (no separation between private and public)</a:t>
            </a:r>
          </a:p>
        </p:txBody>
      </p:sp>
      <p:pic>
        <p:nvPicPr>
          <p:cNvPr id="5" name="Picture 4">
            <a:extLst>
              <a:ext uri="{FF2B5EF4-FFF2-40B4-BE49-F238E27FC236}">
                <a16:creationId xmlns:a16="http://schemas.microsoft.com/office/drawing/2014/main" id="{07447FF9-AB38-96BB-2D3D-A16DCBFAFF1D}"/>
              </a:ext>
            </a:extLst>
          </p:cNvPr>
          <p:cNvPicPr>
            <a:picLocks noChangeAspect="1"/>
          </p:cNvPicPr>
          <p:nvPr/>
        </p:nvPicPr>
        <p:blipFill>
          <a:blip r:embed="rId4"/>
          <a:stretch>
            <a:fillRect/>
          </a:stretch>
        </p:blipFill>
        <p:spPr>
          <a:xfrm>
            <a:off x="1060267" y="5823760"/>
            <a:ext cx="3483424" cy="914400"/>
          </a:xfrm>
          <a:prstGeom prst="rect">
            <a:avLst/>
          </a:prstGeom>
          <a:ln>
            <a:solidFill>
              <a:schemeClr val="tx1"/>
            </a:solidFill>
          </a:ln>
        </p:spPr>
      </p:pic>
      <p:pic>
        <p:nvPicPr>
          <p:cNvPr id="7" name="Picture 6">
            <a:extLst>
              <a:ext uri="{FF2B5EF4-FFF2-40B4-BE49-F238E27FC236}">
                <a16:creationId xmlns:a16="http://schemas.microsoft.com/office/drawing/2014/main" id="{52DBE369-2668-2357-0BB8-8FBE3D562BC3}"/>
              </a:ext>
            </a:extLst>
          </p:cNvPr>
          <p:cNvPicPr>
            <a:picLocks noChangeAspect="1"/>
          </p:cNvPicPr>
          <p:nvPr/>
        </p:nvPicPr>
        <p:blipFill>
          <a:blip r:embed="rId5"/>
          <a:stretch>
            <a:fillRect/>
          </a:stretch>
        </p:blipFill>
        <p:spPr>
          <a:xfrm>
            <a:off x="4833366" y="5823760"/>
            <a:ext cx="3336324" cy="914400"/>
          </a:xfrm>
          <a:prstGeom prst="rect">
            <a:avLst/>
          </a:prstGeom>
          <a:ln>
            <a:solidFill>
              <a:schemeClr val="tx1"/>
            </a:solidFill>
          </a:ln>
        </p:spPr>
      </p:pic>
      <p:pic>
        <p:nvPicPr>
          <p:cNvPr id="9" name="Picture 8">
            <a:extLst>
              <a:ext uri="{FF2B5EF4-FFF2-40B4-BE49-F238E27FC236}">
                <a16:creationId xmlns:a16="http://schemas.microsoft.com/office/drawing/2014/main" id="{D6834515-66BE-8C1B-2825-75B865AC4F9F}"/>
              </a:ext>
            </a:extLst>
          </p:cNvPr>
          <p:cNvPicPr>
            <a:picLocks noChangeAspect="1"/>
          </p:cNvPicPr>
          <p:nvPr/>
        </p:nvPicPr>
        <p:blipFill>
          <a:blip r:embed="rId6"/>
          <a:stretch>
            <a:fillRect/>
          </a:stretch>
        </p:blipFill>
        <p:spPr>
          <a:xfrm>
            <a:off x="8459365" y="5823760"/>
            <a:ext cx="2520176" cy="914400"/>
          </a:xfrm>
          <a:prstGeom prst="rect">
            <a:avLst/>
          </a:prstGeom>
          <a:ln>
            <a:solidFill>
              <a:schemeClr val="tx1"/>
            </a:solidFill>
          </a:ln>
        </p:spPr>
      </p:pic>
    </p:spTree>
    <p:extLst>
      <p:ext uri="{BB962C8B-B14F-4D97-AF65-F5344CB8AC3E}">
        <p14:creationId xmlns:p14="http://schemas.microsoft.com/office/powerpoint/2010/main" val="612399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5BF8124-24EA-4EB5-0672-FE467907C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581" y="27758"/>
            <a:ext cx="9642837" cy="60390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CAD4D5-8258-936A-E267-6EFAE8B81F25}"/>
              </a:ext>
            </a:extLst>
          </p:cNvPr>
          <p:cNvSpPr txBox="1"/>
          <p:nvPr/>
        </p:nvSpPr>
        <p:spPr>
          <a:xfrm>
            <a:off x="1271441" y="6119015"/>
            <a:ext cx="9642838" cy="738985"/>
          </a:xfrm>
          <a:prstGeom prst="rect">
            <a:avLst/>
          </a:prstGeom>
          <a:solidFill>
            <a:schemeClr val="bg1">
              <a:alpha val="60000"/>
            </a:schemeClr>
          </a:solidFill>
          <a:ln>
            <a:solidFill>
              <a:schemeClr val="tx1"/>
            </a:solidFill>
          </a:ln>
        </p:spPr>
        <p:txBody>
          <a:bodyPr vert="horz" lIns="91440" tIns="45720" rIns="91440" bIns="45720" rtlCol="0" anchor="ctr">
            <a:normAutofit/>
          </a:bodyPr>
          <a:lstStyle>
            <a:lvl1pPr marL="228600" indent="-228600">
              <a:lnSpc>
                <a:spcPct val="130000"/>
              </a:lnSpc>
              <a:spcBef>
                <a:spcPts val="1000"/>
              </a:spcBef>
              <a:buFont typeface="Neue Haas Grotesk Text Pro" panose="020B0504020202020204" pitchFamily="34" charset="0"/>
              <a:buChar char="-"/>
              <a:defRPr>
                <a:solidFill>
                  <a:schemeClr val="tx2"/>
                </a:solidFill>
              </a:defRPr>
            </a:lvl1pPr>
            <a:lvl2pPr marL="502920" indent="-228600">
              <a:lnSpc>
                <a:spcPct val="130000"/>
              </a:lnSpc>
              <a:spcBef>
                <a:spcPts val="500"/>
              </a:spcBef>
              <a:buFont typeface="Neue Haas Grotesk Text Pro" panose="020B0504020202020204" pitchFamily="34" charset="0"/>
              <a:buChar char="-"/>
              <a:defRPr/>
            </a:lvl2pPr>
            <a:lvl3pPr marL="731520" indent="-228600">
              <a:lnSpc>
                <a:spcPct val="130000"/>
              </a:lnSpc>
              <a:spcBef>
                <a:spcPts val="500"/>
              </a:spcBef>
              <a:buFont typeface="Neue Haas Grotesk Text Pro" panose="020B0504020202020204" pitchFamily="34" charset="0"/>
              <a:buChar char="-"/>
              <a:defRPr sz="1600"/>
            </a:lvl3pPr>
            <a:lvl4pPr marL="1005840" indent="-228600">
              <a:lnSpc>
                <a:spcPct val="130000"/>
              </a:lnSpc>
              <a:spcBef>
                <a:spcPts val="500"/>
              </a:spcBef>
              <a:buFont typeface="Neue Haas Grotesk Text Pro" panose="020B0504020202020204" pitchFamily="34" charset="0"/>
              <a:buChar char="-"/>
              <a:defRPr sz="1400"/>
            </a:lvl4pPr>
            <a:lvl5pPr marL="1280160" indent="-228600">
              <a:lnSpc>
                <a:spcPct val="130000"/>
              </a:lnSpc>
              <a:spcBef>
                <a:spcPts val="500"/>
              </a:spcBef>
              <a:buFont typeface="Neue Haas Grotesk Text Pro" panose="020B0504020202020204" pitchFamily="34" charset="0"/>
              <a:buChar char="-"/>
              <a:defRPr sz="1400"/>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marL="0" indent="0" algn="ctr">
              <a:lnSpc>
                <a:spcPct val="100000"/>
              </a:lnSpc>
              <a:buNone/>
            </a:pPr>
            <a:r>
              <a:rPr lang="en-US" sz="1600" dirty="0">
                <a:solidFill>
                  <a:schemeClr val="tx1"/>
                </a:solidFill>
              </a:rPr>
              <a:t>Charts of Validation Accuracy, Precision, Recall, and F1 for 2 Folds Over 10 Epochs (Left) </a:t>
            </a:r>
          </a:p>
          <a:p>
            <a:pPr marL="0" indent="0" algn="ctr">
              <a:lnSpc>
                <a:spcPct val="100000"/>
              </a:lnSpc>
              <a:buNone/>
            </a:pPr>
            <a:r>
              <a:rPr lang="en-US" sz="1600" dirty="0">
                <a:solidFill>
                  <a:schemeClr val="tx1"/>
                </a:solidFill>
              </a:rPr>
              <a:t>and Charts of Train and Validation Loss for 2 Folds Over 10 Epochs (Right)</a:t>
            </a:r>
          </a:p>
        </p:txBody>
      </p:sp>
    </p:spTree>
    <p:extLst>
      <p:ext uri="{BB962C8B-B14F-4D97-AF65-F5344CB8AC3E}">
        <p14:creationId xmlns:p14="http://schemas.microsoft.com/office/powerpoint/2010/main" val="1758815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20A4-1C4D-E7D8-090B-07E69694D847}"/>
              </a:ext>
            </a:extLst>
          </p:cNvPr>
          <p:cNvSpPr>
            <a:spLocks noGrp="1"/>
          </p:cNvSpPr>
          <p:nvPr>
            <p:ph type="title"/>
          </p:nvPr>
        </p:nvSpPr>
        <p:spPr>
          <a:xfrm>
            <a:off x="1088136" y="815925"/>
            <a:ext cx="9922764" cy="784275"/>
          </a:xfrm>
          <a:solidFill>
            <a:schemeClr val="bg1">
              <a:alpha val="60000"/>
            </a:schemeClr>
          </a:solidFill>
          <a:ln>
            <a:solidFill>
              <a:schemeClr val="tx1"/>
            </a:solidFill>
          </a:ln>
        </p:spPr>
        <p:txBody>
          <a:bodyPr vert="horz" lIns="91440" tIns="45720" rIns="91440" bIns="45720" rtlCol="0" anchor="t">
            <a:normAutofit/>
          </a:bodyPr>
          <a:lstStyle/>
          <a:p>
            <a:pPr algn="ctr"/>
            <a:r>
              <a:rPr lang="en-US" dirty="0"/>
              <a:t>Challenges</a:t>
            </a:r>
          </a:p>
        </p:txBody>
      </p:sp>
      <p:sp>
        <p:nvSpPr>
          <p:cNvPr id="3" name="Content Placeholder 2">
            <a:extLst>
              <a:ext uri="{FF2B5EF4-FFF2-40B4-BE49-F238E27FC236}">
                <a16:creationId xmlns:a16="http://schemas.microsoft.com/office/drawing/2014/main" id="{91AD8207-8D6F-EB44-2464-83496F7CA752}"/>
              </a:ext>
            </a:extLst>
          </p:cNvPr>
          <p:cNvSpPr>
            <a:spLocks noGrp="1"/>
          </p:cNvSpPr>
          <p:nvPr>
            <p:ph idx="1"/>
          </p:nvPr>
        </p:nvSpPr>
        <p:spPr>
          <a:xfrm>
            <a:off x="1088136" y="1817370"/>
            <a:ext cx="9922764" cy="4777740"/>
          </a:xfrm>
          <a:solidFill>
            <a:schemeClr val="bg1">
              <a:alpha val="60000"/>
            </a:schemeClr>
          </a:solidFill>
          <a:ln>
            <a:solidFill>
              <a:schemeClr val="tx1"/>
            </a:solidFill>
          </a:ln>
        </p:spPr>
        <p:txBody>
          <a:bodyPr vert="horz" lIns="91440" tIns="45720" rIns="91440" bIns="45720" rtlCol="0" anchor="ctr">
            <a:normAutofit/>
          </a:bodyPr>
          <a:lstStyle/>
          <a:p>
            <a:r>
              <a:rPr lang="en-US" dirty="0"/>
              <a:t>Time</a:t>
            </a:r>
          </a:p>
          <a:p>
            <a:pPr lvl="1"/>
            <a:r>
              <a:rPr lang="en-US" dirty="0"/>
              <a:t>2-3 hours/week</a:t>
            </a:r>
          </a:p>
          <a:p>
            <a:r>
              <a:rPr lang="en-US" dirty="0"/>
              <a:t>Runtime Limits</a:t>
            </a:r>
          </a:p>
          <a:p>
            <a:pPr lvl="1"/>
            <a:r>
              <a:rPr lang="en-US" dirty="0"/>
              <a:t>Kaggle: TPU overflow</a:t>
            </a:r>
          </a:p>
          <a:p>
            <a:pPr lvl="2"/>
            <a:r>
              <a:rPr lang="en-US" dirty="0"/>
              <a:t>GPU worked?</a:t>
            </a:r>
          </a:p>
          <a:p>
            <a:pPr lvl="1"/>
            <a:r>
              <a:rPr lang="en-US" dirty="0"/>
              <a:t>CPU: running would have to be overnight and would sometime time-out</a:t>
            </a:r>
          </a:p>
          <a:p>
            <a:pPr lvl="1"/>
            <a:r>
              <a:rPr lang="en-US" dirty="0"/>
              <a:t>Hard to experiment with different approaches</a:t>
            </a:r>
          </a:p>
          <a:p>
            <a:pPr lvl="2"/>
            <a:r>
              <a:rPr lang="en-US" dirty="0"/>
              <a:t>Back Translation</a:t>
            </a:r>
          </a:p>
          <a:p>
            <a:pPr lvl="2"/>
            <a:r>
              <a:rPr lang="en-US" dirty="0"/>
              <a:t>Feature Creation</a:t>
            </a:r>
          </a:p>
          <a:p>
            <a:pPr lvl="2"/>
            <a:r>
              <a:rPr lang="en-US" dirty="0"/>
              <a:t>Other Dataset Versions</a:t>
            </a:r>
          </a:p>
          <a:p>
            <a:pPr lvl="2"/>
            <a:r>
              <a:rPr lang="en-US" dirty="0"/>
              <a:t>Different Deep Learning Models</a:t>
            </a:r>
          </a:p>
        </p:txBody>
      </p:sp>
    </p:spTree>
    <p:extLst>
      <p:ext uri="{BB962C8B-B14F-4D97-AF65-F5344CB8AC3E}">
        <p14:creationId xmlns:p14="http://schemas.microsoft.com/office/powerpoint/2010/main" val="3116045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A0EDE-F8F3-C4BB-E034-BB0C7F583539}"/>
              </a:ext>
            </a:extLst>
          </p:cNvPr>
          <p:cNvSpPr>
            <a:spLocks noGrp="1"/>
          </p:cNvSpPr>
          <p:nvPr>
            <p:ph type="title"/>
          </p:nvPr>
        </p:nvSpPr>
        <p:spPr>
          <a:xfrm>
            <a:off x="1088136" y="793065"/>
            <a:ext cx="9922764" cy="784275"/>
          </a:xfrm>
          <a:solidFill>
            <a:schemeClr val="bg1">
              <a:alpha val="60000"/>
            </a:schemeClr>
          </a:solidFill>
          <a:ln>
            <a:solidFill>
              <a:schemeClr val="tx1"/>
            </a:solidFill>
          </a:ln>
        </p:spPr>
        <p:txBody>
          <a:bodyPr vert="horz" lIns="91440" tIns="45720" rIns="91440" bIns="45720" rtlCol="0" anchor="t">
            <a:normAutofit/>
          </a:bodyPr>
          <a:lstStyle/>
          <a:p>
            <a:pPr algn="ctr"/>
            <a:r>
              <a:rPr lang="en-US" dirty="0"/>
              <a:t>Learnings</a:t>
            </a:r>
          </a:p>
        </p:txBody>
      </p:sp>
      <p:sp>
        <p:nvSpPr>
          <p:cNvPr id="3" name="Content Placeholder 2">
            <a:extLst>
              <a:ext uri="{FF2B5EF4-FFF2-40B4-BE49-F238E27FC236}">
                <a16:creationId xmlns:a16="http://schemas.microsoft.com/office/drawing/2014/main" id="{03660C6D-3D8A-8059-692D-CC2D4B00DC31}"/>
              </a:ext>
            </a:extLst>
          </p:cNvPr>
          <p:cNvSpPr>
            <a:spLocks noGrp="1"/>
          </p:cNvSpPr>
          <p:nvPr>
            <p:ph idx="1"/>
          </p:nvPr>
        </p:nvSpPr>
        <p:spPr>
          <a:solidFill>
            <a:schemeClr val="bg1">
              <a:alpha val="60000"/>
            </a:schemeClr>
          </a:solidFill>
          <a:ln>
            <a:solidFill>
              <a:schemeClr val="tx1"/>
            </a:solidFill>
          </a:ln>
        </p:spPr>
        <p:txBody>
          <a:bodyPr vert="horz" lIns="91440" tIns="45720" rIns="91440" bIns="45720" rtlCol="0" anchor="ctr">
            <a:normAutofit/>
          </a:bodyPr>
          <a:lstStyle/>
          <a:p>
            <a:r>
              <a:rPr lang="en-US" dirty="0">
                <a:solidFill>
                  <a:schemeClr val="tx2"/>
                </a:solidFill>
              </a:rPr>
              <a:t>Various ways to preprocess and think about text data</a:t>
            </a:r>
          </a:p>
          <a:p>
            <a:r>
              <a:rPr lang="en-US" dirty="0">
                <a:solidFill>
                  <a:schemeClr val="tx2"/>
                </a:solidFill>
              </a:rPr>
              <a:t>New ideas on how EDA can help us learn the data and how to preprocess it</a:t>
            </a:r>
          </a:p>
          <a:p>
            <a:pPr lvl="1"/>
            <a:r>
              <a:rPr lang="en-US" dirty="0"/>
              <a:t>Checking missing value distributions for each column and target distributions in train and test </a:t>
            </a:r>
            <a:r>
              <a:rPr lang="en-US" dirty="0">
                <a:sym typeface="Wingdings" panose="05000000000000000000" pitchFamily="2" charset="2"/>
              </a:rPr>
              <a:t> data from same source</a:t>
            </a:r>
          </a:p>
          <a:p>
            <a:pPr lvl="1"/>
            <a:r>
              <a:rPr lang="en-US" dirty="0"/>
              <a:t>Location column </a:t>
            </a:r>
            <a:r>
              <a:rPr lang="en-US" dirty="0">
                <a:sym typeface="Wingdings" panose="05000000000000000000" pitchFamily="2" charset="2"/>
              </a:rPr>
              <a:t> realization that can’t be auto-generated (user-input)  too unique/not helpful</a:t>
            </a:r>
          </a:p>
          <a:p>
            <a:pPr lvl="1"/>
            <a:r>
              <a:rPr lang="en-US" dirty="0"/>
              <a:t>Meta features distributions </a:t>
            </a:r>
            <a:r>
              <a:rPr lang="en-US" dirty="0">
                <a:sym typeface="Wingdings" panose="05000000000000000000" pitchFamily="2" charset="2"/>
              </a:rPr>
              <a:t> realization that are real disasters are written with more formal language/longer words and less typos</a:t>
            </a:r>
            <a:r>
              <a:rPr lang="en-US" dirty="0"/>
              <a:t> </a:t>
            </a:r>
          </a:p>
          <a:p>
            <a:endParaRPr lang="en-US" dirty="0">
              <a:solidFill>
                <a:schemeClr val="tx2"/>
              </a:solidFill>
            </a:endParaRPr>
          </a:p>
        </p:txBody>
      </p:sp>
    </p:spTree>
    <p:extLst>
      <p:ext uri="{BB962C8B-B14F-4D97-AF65-F5344CB8AC3E}">
        <p14:creationId xmlns:p14="http://schemas.microsoft.com/office/powerpoint/2010/main" val="59234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26E3-B656-4B11-51D2-C610E3741FA4}"/>
              </a:ext>
            </a:extLst>
          </p:cNvPr>
          <p:cNvSpPr>
            <a:spLocks noGrp="1"/>
          </p:cNvSpPr>
          <p:nvPr>
            <p:ph type="title"/>
          </p:nvPr>
        </p:nvSpPr>
        <p:spPr>
          <a:xfrm>
            <a:off x="996696" y="907365"/>
            <a:ext cx="9922764" cy="715695"/>
          </a:xfrm>
          <a:solidFill>
            <a:schemeClr val="bg1">
              <a:alpha val="60000"/>
            </a:schemeClr>
          </a:solidFill>
          <a:ln>
            <a:solidFill>
              <a:schemeClr val="tx1"/>
            </a:solidFill>
          </a:ln>
        </p:spPr>
        <p:txBody>
          <a:bodyPr vert="horz" lIns="91440" tIns="45720" rIns="91440" bIns="45720" rtlCol="0" anchor="t">
            <a:normAutofit/>
          </a:bodyPr>
          <a:lstStyle/>
          <a:p>
            <a:pPr algn="ctr"/>
            <a:r>
              <a:rPr lang="en-US" dirty="0"/>
              <a:t>Potential Future Steps</a:t>
            </a:r>
          </a:p>
        </p:txBody>
      </p:sp>
      <p:sp>
        <p:nvSpPr>
          <p:cNvPr id="3" name="Content Placeholder 2">
            <a:extLst>
              <a:ext uri="{FF2B5EF4-FFF2-40B4-BE49-F238E27FC236}">
                <a16:creationId xmlns:a16="http://schemas.microsoft.com/office/drawing/2014/main" id="{F89E5611-B224-06A5-D93F-28B55C546F6B}"/>
              </a:ext>
            </a:extLst>
          </p:cNvPr>
          <p:cNvSpPr>
            <a:spLocks noGrp="1"/>
          </p:cNvSpPr>
          <p:nvPr>
            <p:ph idx="1"/>
          </p:nvPr>
        </p:nvSpPr>
        <p:spPr>
          <a:xfrm>
            <a:off x="996696" y="2024868"/>
            <a:ext cx="5099304" cy="3838722"/>
          </a:xfrm>
          <a:solidFill>
            <a:schemeClr val="bg1">
              <a:alpha val="60000"/>
            </a:schemeClr>
          </a:solidFill>
          <a:ln>
            <a:solidFill>
              <a:schemeClr val="tx1"/>
            </a:solidFill>
          </a:ln>
        </p:spPr>
        <p:txBody>
          <a:bodyPr vert="horz" lIns="91440" tIns="45720" rIns="91440" bIns="45720" rtlCol="0" anchor="ctr">
            <a:normAutofit fontScale="92500"/>
          </a:bodyPr>
          <a:lstStyle/>
          <a:p>
            <a:r>
              <a:rPr lang="en-US" sz="2400" dirty="0"/>
              <a:t>Back Translation</a:t>
            </a:r>
          </a:p>
          <a:p>
            <a:r>
              <a:rPr lang="en-US" sz="2400" dirty="0"/>
              <a:t>Input Features Created into Model</a:t>
            </a:r>
          </a:p>
          <a:p>
            <a:r>
              <a:rPr lang="en-US" sz="2400" dirty="0"/>
              <a:t>Try Other Dataset Versions</a:t>
            </a:r>
          </a:p>
          <a:p>
            <a:r>
              <a:rPr lang="en-US" sz="2400" dirty="0"/>
              <a:t>Try Different Deep Learning Models</a:t>
            </a:r>
          </a:p>
          <a:p>
            <a:r>
              <a:rPr lang="en-US" sz="2400" dirty="0"/>
              <a:t>Organize GitHub and Code Further</a:t>
            </a:r>
          </a:p>
        </p:txBody>
      </p:sp>
      <p:pic>
        <p:nvPicPr>
          <p:cNvPr id="6" name="Picture 5" descr="Icon&#10;&#10;Description automatically generated">
            <a:extLst>
              <a:ext uri="{FF2B5EF4-FFF2-40B4-BE49-F238E27FC236}">
                <a16:creationId xmlns:a16="http://schemas.microsoft.com/office/drawing/2014/main" id="{F60FBF4E-642F-B965-3EF2-3877F7C96232}"/>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7293864" y="2175657"/>
            <a:ext cx="3518627" cy="3687933"/>
          </a:xfrm>
          <a:prstGeom prst="rect">
            <a:avLst/>
          </a:prstGeom>
        </p:spPr>
      </p:pic>
    </p:spTree>
    <p:extLst>
      <p:ext uri="{BB962C8B-B14F-4D97-AF65-F5344CB8AC3E}">
        <p14:creationId xmlns:p14="http://schemas.microsoft.com/office/powerpoint/2010/main" val="3281808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43E4-50AC-9392-5DB2-06BEDA544176}"/>
              </a:ext>
            </a:extLst>
          </p:cNvPr>
          <p:cNvSpPr>
            <a:spLocks noGrp="1"/>
          </p:cNvSpPr>
          <p:nvPr>
            <p:ph type="title"/>
          </p:nvPr>
        </p:nvSpPr>
        <p:spPr>
          <a:xfrm>
            <a:off x="1088136" y="838785"/>
            <a:ext cx="9922764" cy="784275"/>
          </a:xfrm>
          <a:solidFill>
            <a:schemeClr val="bg1">
              <a:alpha val="60000"/>
            </a:schemeClr>
          </a:solidFill>
          <a:ln>
            <a:solidFill>
              <a:schemeClr val="tx1"/>
            </a:solidFill>
          </a:ln>
        </p:spPr>
        <p:txBody>
          <a:bodyPr vert="horz" lIns="91440" tIns="45720" rIns="91440" bIns="45720" rtlCol="0" anchor="t">
            <a:normAutofit/>
          </a:bodyPr>
          <a:lstStyle/>
          <a:p>
            <a:pPr algn="ctr"/>
            <a:r>
              <a:rPr lang="en-US" dirty="0"/>
              <a:t>References</a:t>
            </a:r>
          </a:p>
        </p:txBody>
      </p:sp>
      <p:sp>
        <p:nvSpPr>
          <p:cNvPr id="3" name="Content Placeholder 2">
            <a:extLst>
              <a:ext uri="{FF2B5EF4-FFF2-40B4-BE49-F238E27FC236}">
                <a16:creationId xmlns:a16="http://schemas.microsoft.com/office/drawing/2014/main" id="{E5F0283E-C09C-E4C6-0267-E52033E6F343}"/>
              </a:ext>
            </a:extLst>
          </p:cNvPr>
          <p:cNvSpPr>
            <a:spLocks noGrp="1"/>
          </p:cNvSpPr>
          <p:nvPr>
            <p:ph idx="1"/>
          </p:nvPr>
        </p:nvSpPr>
        <p:spPr>
          <a:xfrm>
            <a:off x="1088136" y="2142309"/>
            <a:ext cx="9922764" cy="4144191"/>
          </a:xfrm>
          <a:solidFill>
            <a:schemeClr val="bg1">
              <a:alpha val="60000"/>
            </a:schemeClr>
          </a:solidFill>
          <a:ln>
            <a:solidFill>
              <a:schemeClr val="tx1"/>
            </a:solidFill>
          </a:ln>
        </p:spPr>
        <p:txBody>
          <a:bodyPr vert="horz" lIns="91440" tIns="45720" rIns="91440" bIns="45720" rtlCol="0" anchor="ctr">
            <a:normAutofit/>
          </a:bodyPr>
          <a:lstStyle/>
          <a:p>
            <a:r>
              <a:rPr lang="en-US" dirty="0">
                <a:solidFill>
                  <a:srgbClr val="0070C0"/>
                </a:solidFill>
                <a:hlinkClick r:id="rId3">
                  <a:extLst>
                    <a:ext uri="{A12FA001-AC4F-418D-AE19-62706E023703}">
                      <ahyp:hlinkClr xmlns:ahyp="http://schemas.microsoft.com/office/drawing/2018/hyperlinkcolor" val="tx"/>
                    </a:ext>
                  </a:extLst>
                </a:hlinkClick>
              </a:rPr>
              <a:t>NLP Disaster Tweet Data Source</a:t>
            </a:r>
            <a:endParaRPr lang="en-US" dirty="0">
              <a:solidFill>
                <a:srgbClr val="0070C0"/>
              </a:solidFill>
            </a:endParaRPr>
          </a:p>
          <a:p>
            <a:r>
              <a:rPr lang="en-US" dirty="0">
                <a:solidFill>
                  <a:srgbClr val="0070C0"/>
                </a:solidFill>
                <a:hlinkClick r:id="rId4">
                  <a:extLst>
                    <a:ext uri="{A12FA001-AC4F-418D-AE19-62706E023703}">
                      <ahyp:hlinkClr xmlns:ahyp="http://schemas.microsoft.com/office/drawing/2018/hyperlinkcolor" val="tx"/>
                    </a:ext>
                  </a:extLst>
                </a:hlinkClick>
              </a:rPr>
              <a:t>NLP Disaster Tweet Kaggle Competition</a:t>
            </a:r>
            <a:endParaRPr lang="en-US" dirty="0">
              <a:solidFill>
                <a:srgbClr val="0070C0"/>
              </a:solidFill>
            </a:endParaRPr>
          </a:p>
          <a:p>
            <a:r>
              <a:rPr lang="en-US" dirty="0" err="1">
                <a:solidFill>
                  <a:srgbClr val="0070C0"/>
                </a:solidFill>
                <a:hlinkClick r:id="rId5">
                  <a:extLst>
                    <a:ext uri="{A12FA001-AC4F-418D-AE19-62706E023703}">
                      <ahyp:hlinkClr xmlns:ahyp="http://schemas.microsoft.com/office/drawing/2018/hyperlinkcolor" val="tx"/>
                    </a:ext>
                  </a:extLst>
                </a:hlinkClick>
              </a:rPr>
              <a:t>Gunes</a:t>
            </a:r>
            <a:r>
              <a:rPr lang="en-US" dirty="0">
                <a:solidFill>
                  <a:srgbClr val="0070C0"/>
                </a:solidFill>
                <a:hlinkClick r:id="rId5">
                  <a:extLst>
                    <a:ext uri="{A12FA001-AC4F-418D-AE19-62706E023703}">
                      <ahyp:hlinkClr xmlns:ahyp="http://schemas.microsoft.com/office/drawing/2018/hyperlinkcolor" val="tx"/>
                    </a:ext>
                  </a:extLst>
                </a:hlinkClick>
              </a:rPr>
              <a:t> </a:t>
            </a:r>
            <a:r>
              <a:rPr lang="en-US" dirty="0" err="1">
                <a:solidFill>
                  <a:srgbClr val="0070C0"/>
                </a:solidFill>
                <a:hlinkClick r:id="rId5">
                  <a:extLst>
                    <a:ext uri="{A12FA001-AC4F-418D-AE19-62706E023703}">
                      <ahyp:hlinkClr xmlns:ahyp="http://schemas.microsoft.com/office/drawing/2018/hyperlinkcolor" val="tx"/>
                    </a:ext>
                  </a:extLst>
                </a:hlinkClick>
              </a:rPr>
              <a:t>Evitan</a:t>
            </a:r>
            <a:r>
              <a:rPr lang="en-US" dirty="0">
                <a:solidFill>
                  <a:srgbClr val="0070C0"/>
                </a:solidFill>
                <a:hlinkClick r:id="rId5">
                  <a:extLst>
                    <a:ext uri="{A12FA001-AC4F-418D-AE19-62706E023703}">
                      <ahyp:hlinkClr xmlns:ahyp="http://schemas.microsoft.com/office/drawing/2018/hyperlinkcolor" val="tx"/>
                    </a:ext>
                  </a:extLst>
                </a:hlinkClick>
              </a:rPr>
              <a:t> Kaggle Competitor Code</a:t>
            </a:r>
            <a:endParaRPr lang="en-US" dirty="0">
              <a:solidFill>
                <a:srgbClr val="0070C0"/>
              </a:solidFill>
            </a:endParaRPr>
          </a:p>
          <a:p>
            <a:r>
              <a:rPr lang="en-US" dirty="0">
                <a:solidFill>
                  <a:srgbClr val="0070C0"/>
                </a:solidFill>
                <a:hlinkClick r:id="rId6">
                  <a:extLst>
                    <a:ext uri="{A12FA001-AC4F-418D-AE19-62706E023703}">
                      <ahyp:hlinkClr xmlns:ahyp="http://schemas.microsoft.com/office/drawing/2018/hyperlinkcolor" val="tx"/>
                    </a:ext>
                  </a:extLst>
                </a:hlinkClick>
              </a:rPr>
              <a:t>Previous Group GitHub</a:t>
            </a:r>
            <a:endParaRPr lang="en-US" dirty="0">
              <a:solidFill>
                <a:srgbClr val="0070C0"/>
              </a:solidFill>
            </a:endParaRPr>
          </a:p>
          <a:p>
            <a:r>
              <a:rPr lang="en-US" dirty="0">
                <a:solidFill>
                  <a:srgbClr val="0070C0"/>
                </a:solidFill>
                <a:hlinkClick r:id="rId7">
                  <a:extLst>
                    <a:ext uri="{A12FA001-AC4F-418D-AE19-62706E023703}">
                      <ahyp:hlinkClr xmlns:ahyp="http://schemas.microsoft.com/office/drawing/2018/hyperlinkcolor" val="tx"/>
                    </a:ext>
                  </a:extLst>
                </a:hlinkClick>
              </a:rPr>
              <a:t>Transformers Modeling BERT</a:t>
            </a:r>
            <a:endParaRPr lang="en-US" dirty="0">
              <a:solidFill>
                <a:srgbClr val="0070C0"/>
              </a:solidFill>
            </a:endParaRPr>
          </a:p>
          <a:p>
            <a:r>
              <a:rPr lang="en-US" dirty="0">
                <a:solidFill>
                  <a:srgbClr val="0070C0"/>
                </a:solidFill>
                <a:hlinkClick r:id="rId8">
                  <a:extLst>
                    <a:ext uri="{A12FA001-AC4F-418D-AE19-62706E023703}">
                      <ahyp:hlinkClr xmlns:ahyp="http://schemas.microsoft.com/office/drawing/2018/hyperlinkcolor" val="tx"/>
                    </a:ext>
                  </a:extLst>
                </a:hlinkClick>
              </a:rPr>
              <a:t>How To Train a BERT Model - Towards Data Science</a:t>
            </a:r>
            <a:endParaRPr lang="en-US" dirty="0">
              <a:solidFill>
                <a:srgbClr val="0070C0"/>
              </a:solidFill>
            </a:endParaRPr>
          </a:p>
          <a:p>
            <a:r>
              <a:rPr lang="en-US" dirty="0">
                <a:solidFill>
                  <a:srgbClr val="0070C0"/>
                </a:solidFill>
                <a:hlinkClick r:id="rId9">
                  <a:extLst>
                    <a:ext uri="{A12FA001-AC4F-418D-AE19-62706E023703}">
                      <ahyp:hlinkClr xmlns:ahyp="http://schemas.microsoft.com/office/drawing/2018/hyperlinkcolor" val="tx"/>
                    </a:ext>
                  </a:extLst>
                </a:hlinkClick>
              </a:rPr>
              <a:t>GitHub NLP Tokenization Code</a:t>
            </a:r>
            <a:endParaRPr lang="en-US" dirty="0">
              <a:solidFill>
                <a:srgbClr val="0070C0"/>
              </a:solidFill>
            </a:endParaRPr>
          </a:p>
          <a:p>
            <a:r>
              <a:rPr lang="en-US" dirty="0">
                <a:solidFill>
                  <a:srgbClr val="0070C0"/>
                </a:solidFill>
                <a:hlinkClick r:id="rId10">
                  <a:extLst>
                    <a:ext uri="{A12FA001-AC4F-418D-AE19-62706E023703}">
                      <ahyp:hlinkClr xmlns:ahyp="http://schemas.microsoft.com/office/drawing/2018/hyperlinkcolor" val="tx"/>
                    </a:ext>
                  </a:extLst>
                </a:hlinkClick>
              </a:rPr>
              <a:t>My GitHub Repository</a:t>
            </a:r>
            <a:endParaRPr lang="en-US" dirty="0">
              <a:solidFill>
                <a:srgbClr val="0070C0"/>
              </a:solidFill>
            </a:endParaRPr>
          </a:p>
        </p:txBody>
      </p:sp>
    </p:spTree>
    <p:extLst>
      <p:ext uri="{BB962C8B-B14F-4D97-AF65-F5344CB8AC3E}">
        <p14:creationId xmlns:p14="http://schemas.microsoft.com/office/powerpoint/2010/main" val="2910888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A2E7-D71E-5390-7A82-9BA166973B70}"/>
              </a:ext>
            </a:extLst>
          </p:cNvPr>
          <p:cNvSpPr>
            <a:spLocks noGrp="1"/>
          </p:cNvSpPr>
          <p:nvPr>
            <p:ph type="title"/>
          </p:nvPr>
        </p:nvSpPr>
        <p:spPr>
          <a:xfrm>
            <a:off x="1088136" y="786810"/>
            <a:ext cx="9922764" cy="797443"/>
          </a:xfrm>
          <a:solidFill>
            <a:schemeClr val="bg1">
              <a:alpha val="60000"/>
            </a:schemeClr>
          </a:solidFill>
          <a:ln>
            <a:solidFill>
              <a:schemeClr val="tx1"/>
            </a:solidFill>
          </a:ln>
        </p:spPr>
        <p:txBody>
          <a:bodyPr/>
          <a:lstStyle/>
          <a:p>
            <a:pPr algn="ctr"/>
            <a:r>
              <a:rPr lang="en-US" dirty="0"/>
              <a:t>Business Problem</a:t>
            </a:r>
          </a:p>
        </p:txBody>
      </p:sp>
      <p:sp>
        <p:nvSpPr>
          <p:cNvPr id="3" name="Content Placeholder 2">
            <a:extLst>
              <a:ext uri="{FF2B5EF4-FFF2-40B4-BE49-F238E27FC236}">
                <a16:creationId xmlns:a16="http://schemas.microsoft.com/office/drawing/2014/main" id="{351FA583-3B1C-F09C-02D5-3ABBE196C5ED}"/>
              </a:ext>
            </a:extLst>
          </p:cNvPr>
          <p:cNvSpPr>
            <a:spLocks noGrp="1"/>
          </p:cNvSpPr>
          <p:nvPr>
            <p:ph idx="1"/>
          </p:nvPr>
        </p:nvSpPr>
        <p:spPr>
          <a:xfrm>
            <a:off x="1088136" y="2341449"/>
            <a:ext cx="9922764" cy="3400130"/>
          </a:xfrm>
          <a:solidFill>
            <a:schemeClr val="bg1">
              <a:alpha val="60000"/>
            </a:schemeClr>
          </a:solidFill>
          <a:ln>
            <a:solidFill>
              <a:schemeClr val="tx1"/>
            </a:solidFill>
          </a:ln>
        </p:spPr>
        <p:txBody>
          <a:bodyPr/>
          <a:lstStyle/>
          <a:p>
            <a:r>
              <a:rPr lang="en-US" dirty="0"/>
              <a:t>Twitter: important communication channel in times of emergency</a:t>
            </a:r>
          </a:p>
          <a:p>
            <a:r>
              <a:rPr lang="en-US" dirty="0"/>
              <a:t>Ubiquitousness of smartphones </a:t>
            </a:r>
            <a:r>
              <a:rPr lang="en-US" dirty="0">
                <a:sym typeface="Wingdings" panose="05000000000000000000" pitchFamily="2" charset="2"/>
              </a:rPr>
              <a:t> </a:t>
            </a:r>
            <a:r>
              <a:rPr lang="en-US" dirty="0"/>
              <a:t>anyone to announce an emergency at any time</a:t>
            </a:r>
          </a:p>
          <a:p>
            <a:pPr lvl="1"/>
            <a:r>
              <a:rPr lang="en-US" dirty="0"/>
              <a:t>Disaster Relief Organizations and News Agencies need to programmatically monitor Twitter</a:t>
            </a:r>
          </a:p>
          <a:p>
            <a:r>
              <a:rPr lang="en-US" dirty="0"/>
              <a:t>Problem: Twitter isn’t all credible</a:t>
            </a:r>
          </a:p>
          <a:p>
            <a:pPr lvl="1"/>
            <a:r>
              <a:rPr lang="en-US" dirty="0"/>
              <a:t>Slang, metaphors, homonyms, source</a:t>
            </a:r>
          </a:p>
          <a:p>
            <a:pPr lvl="2"/>
            <a:r>
              <a:rPr lang="en-US" dirty="0"/>
              <a:t>A human may understand but what about a machine?</a:t>
            </a:r>
          </a:p>
        </p:txBody>
      </p:sp>
    </p:spTree>
    <p:extLst>
      <p:ext uri="{BB962C8B-B14F-4D97-AF65-F5344CB8AC3E}">
        <p14:creationId xmlns:p14="http://schemas.microsoft.com/office/powerpoint/2010/main" val="2088368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6C172-F0EA-3218-3434-37622911FD62}"/>
              </a:ext>
            </a:extLst>
          </p:cNvPr>
          <p:cNvSpPr>
            <a:spLocks noGrp="1"/>
          </p:cNvSpPr>
          <p:nvPr>
            <p:ph type="title"/>
          </p:nvPr>
        </p:nvSpPr>
        <p:spPr>
          <a:xfrm>
            <a:off x="838200" y="886116"/>
            <a:ext cx="6955466" cy="751297"/>
          </a:xfrm>
          <a:solidFill>
            <a:schemeClr val="bg1">
              <a:alpha val="60000"/>
            </a:schemeClr>
          </a:solidFill>
          <a:ln>
            <a:solidFill>
              <a:schemeClr val="tx1"/>
            </a:solidFill>
          </a:ln>
        </p:spPr>
        <p:txBody>
          <a:bodyPr vert="horz" lIns="91440" tIns="45720" rIns="91440" bIns="45720" rtlCol="0" anchor="t">
            <a:normAutofit fontScale="90000"/>
          </a:bodyPr>
          <a:lstStyle/>
          <a:p>
            <a:r>
              <a:rPr lang="en-US" dirty="0"/>
              <a:t>Competition Introduction</a:t>
            </a:r>
          </a:p>
        </p:txBody>
      </p:sp>
      <p:sp>
        <p:nvSpPr>
          <p:cNvPr id="3" name="Content Placeholder 2">
            <a:extLst>
              <a:ext uri="{FF2B5EF4-FFF2-40B4-BE49-F238E27FC236}">
                <a16:creationId xmlns:a16="http://schemas.microsoft.com/office/drawing/2014/main" id="{8A4E4C5C-2DF4-A082-CAF2-54D24380AB47}"/>
              </a:ext>
            </a:extLst>
          </p:cNvPr>
          <p:cNvSpPr>
            <a:spLocks noGrp="1"/>
          </p:cNvSpPr>
          <p:nvPr>
            <p:ph sz="half" idx="1"/>
          </p:nvPr>
        </p:nvSpPr>
        <p:spPr>
          <a:xfrm>
            <a:off x="838200" y="2070176"/>
            <a:ext cx="6955466" cy="3022822"/>
          </a:xfrm>
          <a:solidFill>
            <a:schemeClr val="bg1">
              <a:alpha val="60000"/>
            </a:schemeClr>
          </a:solidFill>
          <a:ln>
            <a:solidFill>
              <a:schemeClr val="tx1"/>
            </a:solidFill>
          </a:ln>
        </p:spPr>
        <p:txBody>
          <a:bodyPr vert="horz" lIns="91440" tIns="45720" rIns="91440" bIns="45720" rtlCol="0">
            <a:normAutofit/>
          </a:bodyPr>
          <a:lstStyle/>
          <a:p>
            <a:r>
              <a:rPr lang="en-US" sz="2000" dirty="0"/>
              <a:t>“Getting Started” Competition</a:t>
            </a:r>
          </a:p>
          <a:p>
            <a:pPr lvl="1"/>
            <a:r>
              <a:rPr lang="en-US" sz="2000" dirty="0"/>
              <a:t>NLP and Preprocessing</a:t>
            </a:r>
          </a:p>
          <a:p>
            <a:r>
              <a:rPr lang="en-US" sz="2000" b="1" dirty="0"/>
              <a:t>Competition Goal</a:t>
            </a:r>
            <a:r>
              <a:rPr lang="en-US" sz="2000" dirty="0"/>
              <a:t>: build ML model to distinguish between real and fake disaster tweets</a:t>
            </a:r>
          </a:p>
          <a:p>
            <a:r>
              <a:rPr lang="en-US" sz="2000" b="1" dirty="0"/>
              <a:t>Personal Goal</a:t>
            </a:r>
            <a:r>
              <a:rPr lang="en-US" sz="2000" dirty="0"/>
              <a:t>: Learn NLP preprocessing techniques</a:t>
            </a:r>
          </a:p>
          <a:p>
            <a:endParaRPr lang="en-US" sz="2000" dirty="0"/>
          </a:p>
        </p:txBody>
      </p:sp>
      <p:pic>
        <p:nvPicPr>
          <p:cNvPr id="1026" name="Picture 2">
            <a:extLst>
              <a:ext uri="{FF2B5EF4-FFF2-40B4-BE49-F238E27FC236}">
                <a16:creationId xmlns:a16="http://schemas.microsoft.com/office/drawing/2014/main" id="{C8576147-2B3C-A350-759E-6C4F908AF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8643" y="208850"/>
            <a:ext cx="3169603" cy="656408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3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53DE-7E24-7A54-3EAA-FEDF133B63AF}"/>
              </a:ext>
            </a:extLst>
          </p:cNvPr>
          <p:cNvSpPr>
            <a:spLocks noGrp="1"/>
          </p:cNvSpPr>
          <p:nvPr>
            <p:ph type="title"/>
          </p:nvPr>
        </p:nvSpPr>
        <p:spPr>
          <a:xfrm>
            <a:off x="880021" y="877763"/>
            <a:ext cx="5215979" cy="738385"/>
          </a:xfrm>
          <a:solidFill>
            <a:schemeClr val="bg1">
              <a:alpha val="60000"/>
            </a:schemeClr>
          </a:solidFill>
          <a:ln>
            <a:solidFill>
              <a:schemeClr val="tx1"/>
            </a:solidFill>
          </a:ln>
        </p:spPr>
        <p:txBody>
          <a:bodyPr vert="horz" lIns="91440" tIns="45720" rIns="91440" bIns="45720" rtlCol="0" anchor="t">
            <a:normAutofit/>
          </a:bodyPr>
          <a:lstStyle/>
          <a:p>
            <a:pPr algn="ctr"/>
            <a:r>
              <a:rPr lang="en-US" dirty="0"/>
              <a:t>Data</a:t>
            </a:r>
          </a:p>
        </p:txBody>
      </p:sp>
      <p:pic>
        <p:nvPicPr>
          <p:cNvPr id="1028" name="Picture 4" descr="Appen logo in transparent PNG and vectorized SVG formats">
            <a:extLst>
              <a:ext uri="{FF2B5EF4-FFF2-40B4-BE49-F238E27FC236}">
                <a16:creationId xmlns:a16="http://schemas.microsoft.com/office/drawing/2014/main" id="{3AC9F208-B239-8D01-2146-243F2B6EF4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82607" y="4427180"/>
            <a:ext cx="2629372" cy="6114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B75090-7696-7FF1-BF1C-80B61534C895}"/>
              </a:ext>
            </a:extLst>
          </p:cNvPr>
          <p:cNvSpPr>
            <a:spLocks noGrp="1"/>
          </p:cNvSpPr>
          <p:nvPr>
            <p:ph idx="1"/>
          </p:nvPr>
        </p:nvSpPr>
        <p:spPr>
          <a:xfrm>
            <a:off x="880021" y="2209031"/>
            <a:ext cx="5215979" cy="3639289"/>
          </a:xfrm>
          <a:solidFill>
            <a:schemeClr val="bg1">
              <a:alpha val="60000"/>
            </a:schemeClr>
          </a:solidFill>
          <a:ln>
            <a:solidFill>
              <a:schemeClr val="tx1"/>
            </a:solidFill>
          </a:ln>
        </p:spPr>
        <p:txBody>
          <a:bodyPr anchor="ctr">
            <a:normAutofit fontScale="92500" lnSpcReduction="20000"/>
          </a:bodyPr>
          <a:lstStyle/>
          <a:p>
            <a:r>
              <a:rPr lang="en-US" sz="1800" dirty="0">
                <a:solidFill>
                  <a:schemeClr val="tx2"/>
                </a:solidFill>
              </a:rPr>
              <a:t>Data gathered by Figure-Eight Website and uploaded to Appen as pre-labeled dataset</a:t>
            </a:r>
          </a:p>
          <a:p>
            <a:r>
              <a:rPr lang="en-US" sz="1800" dirty="0">
                <a:solidFill>
                  <a:schemeClr val="tx2"/>
                </a:solidFill>
              </a:rPr>
              <a:t>10,000 hand-classified tweets</a:t>
            </a:r>
          </a:p>
          <a:p>
            <a:r>
              <a:rPr lang="en-US" sz="1800" dirty="0">
                <a:solidFill>
                  <a:schemeClr val="tx2"/>
                </a:solidFill>
              </a:rPr>
              <a:t>3 files: train, test, </a:t>
            </a:r>
            <a:r>
              <a:rPr lang="en-US" sz="1800" dirty="0" err="1">
                <a:solidFill>
                  <a:schemeClr val="tx2"/>
                </a:solidFill>
              </a:rPr>
              <a:t>sample_submission</a:t>
            </a:r>
            <a:endParaRPr lang="en-US" sz="1800" dirty="0">
              <a:solidFill>
                <a:schemeClr val="tx2"/>
              </a:solidFill>
            </a:endParaRPr>
          </a:p>
          <a:p>
            <a:pPr marL="0" indent="0">
              <a:buNone/>
            </a:pPr>
            <a:r>
              <a:rPr lang="en-US" sz="1800" dirty="0">
                <a:solidFill>
                  <a:schemeClr val="tx2"/>
                </a:solidFill>
                <a:highlight>
                  <a:srgbClr val="C0C0C0"/>
                </a:highlight>
                <a:latin typeface="Agency FB" panose="020B0503020202020204" pitchFamily="34" charset="0"/>
              </a:rPr>
              <a:t>id</a:t>
            </a:r>
            <a:r>
              <a:rPr lang="en-US" sz="1800" dirty="0">
                <a:solidFill>
                  <a:schemeClr val="tx2"/>
                </a:solidFill>
              </a:rPr>
              <a:t>: identifier for each tweet</a:t>
            </a:r>
          </a:p>
          <a:p>
            <a:pPr marL="0" indent="0">
              <a:buNone/>
            </a:pPr>
            <a:r>
              <a:rPr lang="en-US" sz="1800" dirty="0">
                <a:solidFill>
                  <a:schemeClr val="tx2"/>
                </a:solidFill>
                <a:highlight>
                  <a:srgbClr val="C0C0C0"/>
                </a:highlight>
                <a:latin typeface="Agency FB" panose="020B0503020202020204" pitchFamily="34" charset="0"/>
              </a:rPr>
              <a:t>text</a:t>
            </a:r>
            <a:r>
              <a:rPr lang="en-US" sz="1800" dirty="0">
                <a:solidFill>
                  <a:schemeClr val="tx2"/>
                </a:solidFill>
              </a:rPr>
              <a:t>: the tweet</a:t>
            </a:r>
          </a:p>
          <a:p>
            <a:pPr marL="0" indent="0">
              <a:buNone/>
            </a:pPr>
            <a:r>
              <a:rPr lang="en-US" sz="1800" dirty="0">
                <a:solidFill>
                  <a:schemeClr val="tx2"/>
                </a:solidFill>
                <a:highlight>
                  <a:srgbClr val="C0C0C0"/>
                </a:highlight>
                <a:latin typeface="Agency FB" panose="020B0503020202020204" pitchFamily="34" charset="0"/>
              </a:rPr>
              <a:t>keyword</a:t>
            </a:r>
            <a:r>
              <a:rPr lang="en-US" sz="1800" dirty="0">
                <a:solidFill>
                  <a:schemeClr val="tx2"/>
                </a:solidFill>
              </a:rPr>
              <a:t>: keyword from tweet (many blank)</a:t>
            </a:r>
          </a:p>
          <a:p>
            <a:pPr marL="0" indent="0">
              <a:buNone/>
            </a:pPr>
            <a:r>
              <a:rPr lang="en-US" sz="1800" dirty="0">
                <a:solidFill>
                  <a:schemeClr val="tx2"/>
                </a:solidFill>
                <a:highlight>
                  <a:srgbClr val="C0C0C0"/>
                </a:highlight>
                <a:latin typeface="Agency FB" panose="020B0503020202020204" pitchFamily="34" charset="0"/>
              </a:rPr>
              <a:t>location</a:t>
            </a:r>
            <a:r>
              <a:rPr lang="en-US" sz="1800" dirty="0">
                <a:solidFill>
                  <a:schemeClr val="tx2"/>
                </a:solidFill>
              </a:rPr>
              <a:t>: location sent from (many blank)</a:t>
            </a:r>
          </a:p>
          <a:p>
            <a:pPr marL="0" indent="0">
              <a:buNone/>
            </a:pPr>
            <a:r>
              <a:rPr lang="en-US" sz="1800" dirty="0">
                <a:solidFill>
                  <a:schemeClr val="tx2"/>
                </a:solidFill>
                <a:highlight>
                  <a:srgbClr val="C0C0C0"/>
                </a:highlight>
                <a:latin typeface="Agency FB" panose="020B0503020202020204" pitchFamily="34" charset="0"/>
              </a:rPr>
              <a:t>target</a:t>
            </a:r>
            <a:r>
              <a:rPr lang="en-US" sz="1800" dirty="0">
                <a:solidFill>
                  <a:schemeClr val="tx2"/>
                </a:solidFill>
              </a:rPr>
              <a:t>: disaster (1) or not (0)</a:t>
            </a:r>
          </a:p>
        </p:txBody>
      </p:sp>
      <p:pic>
        <p:nvPicPr>
          <p:cNvPr id="1026" name="Picture 2" descr="Figure Eight Inc. - Wikipedia">
            <a:extLst>
              <a:ext uri="{FF2B5EF4-FFF2-40B4-BE49-F238E27FC236}">
                <a16:creationId xmlns:a16="http://schemas.microsoft.com/office/drawing/2014/main" id="{ECF4F8D3-CE40-2E59-5E06-71BABC215B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58897" y="2430819"/>
            <a:ext cx="2391473" cy="199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53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796CF-3429-C2B4-80BF-5EA0AF8993B0}"/>
              </a:ext>
            </a:extLst>
          </p:cNvPr>
          <p:cNvSpPr>
            <a:spLocks noGrp="1"/>
          </p:cNvSpPr>
          <p:nvPr>
            <p:ph type="title"/>
          </p:nvPr>
        </p:nvSpPr>
        <p:spPr>
          <a:xfrm>
            <a:off x="838199" y="859146"/>
            <a:ext cx="10515599" cy="693838"/>
          </a:xfrm>
          <a:solidFill>
            <a:schemeClr val="bg1">
              <a:alpha val="60000"/>
            </a:schemeClr>
          </a:solidFill>
          <a:ln>
            <a:solidFill>
              <a:schemeClr val="tx1"/>
            </a:solidFill>
          </a:ln>
        </p:spPr>
        <p:txBody>
          <a:bodyPr vert="horz" lIns="91440" tIns="45720" rIns="91440" bIns="45720" rtlCol="0" anchor="t">
            <a:normAutofit/>
          </a:bodyPr>
          <a:lstStyle/>
          <a:p>
            <a:pPr algn="ctr"/>
            <a:r>
              <a:rPr lang="en-US" dirty="0"/>
              <a:t>Workflow</a:t>
            </a:r>
          </a:p>
        </p:txBody>
      </p:sp>
      <p:graphicFrame>
        <p:nvGraphicFramePr>
          <p:cNvPr id="7" name="Content Placeholder 2">
            <a:extLst>
              <a:ext uri="{FF2B5EF4-FFF2-40B4-BE49-F238E27FC236}">
                <a16:creationId xmlns:a16="http://schemas.microsoft.com/office/drawing/2014/main" id="{6EC970BA-F147-58A5-01CA-246861336D8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 11">
            <a:extLst>
              <a:ext uri="{FF2B5EF4-FFF2-40B4-BE49-F238E27FC236}">
                <a16:creationId xmlns:a16="http://schemas.microsoft.com/office/drawing/2014/main" id="{A9431532-E33A-49FB-7D4F-5129224D6466}"/>
              </a:ext>
            </a:extLst>
          </p:cNvPr>
          <p:cNvGrpSpPr/>
          <p:nvPr/>
        </p:nvGrpSpPr>
        <p:grpSpPr>
          <a:xfrm>
            <a:off x="6964977" y="5435365"/>
            <a:ext cx="377020" cy="91440"/>
            <a:chOff x="3962249" y="3600926"/>
            <a:chExt cx="377020" cy="91440"/>
          </a:xfrm>
        </p:grpSpPr>
        <p:sp>
          <p:nvSpPr>
            <p:cNvPr id="16" name="Straight Connector 3">
              <a:extLst>
                <a:ext uri="{FF2B5EF4-FFF2-40B4-BE49-F238E27FC236}">
                  <a16:creationId xmlns:a16="http://schemas.microsoft.com/office/drawing/2014/main" id="{58DF53A0-CC66-B5F4-EF46-0BEBD85CE841}"/>
                </a:ext>
              </a:extLst>
            </p:cNvPr>
            <p:cNvSpPr/>
            <p:nvPr/>
          </p:nvSpPr>
          <p:spPr>
            <a:xfrm>
              <a:off x="3962249" y="3600926"/>
              <a:ext cx="377020" cy="91440"/>
            </a:xfrm>
            <a:custGeom>
              <a:avLst/>
              <a:gdLst/>
              <a:ahLst/>
              <a:cxnLst/>
              <a:rect l="0" t="0" r="0" b="0"/>
              <a:pathLst>
                <a:path>
                  <a:moveTo>
                    <a:pt x="0" y="45720"/>
                  </a:moveTo>
                  <a:lnTo>
                    <a:pt x="377020"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Straight Connector 4">
              <a:extLst>
                <a:ext uri="{FF2B5EF4-FFF2-40B4-BE49-F238E27FC236}">
                  <a16:creationId xmlns:a16="http://schemas.microsoft.com/office/drawing/2014/main" id="{C78B2E70-3971-5248-D681-AE5026FEA086}"/>
                </a:ext>
              </a:extLst>
            </p:cNvPr>
            <p:cNvSpPr txBox="1"/>
            <p:nvPr/>
          </p:nvSpPr>
          <p:spPr>
            <a:xfrm>
              <a:off x="4140568" y="3644606"/>
              <a:ext cx="20381" cy="40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p:txBody>
        </p:sp>
      </p:grpSp>
      <p:grpSp>
        <p:nvGrpSpPr>
          <p:cNvPr id="13" name="Group 12">
            <a:extLst>
              <a:ext uri="{FF2B5EF4-FFF2-40B4-BE49-F238E27FC236}">
                <a16:creationId xmlns:a16="http://schemas.microsoft.com/office/drawing/2014/main" id="{5A0E312B-9E78-C832-8476-A1271CFB3D65}"/>
              </a:ext>
            </a:extLst>
          </p:cNvPr>
          <p:cNvGrpSpPr/>
          <p:nvPr/>
        </p:nvGrpSpPr>
        <p:grpSpPr>
          <a:xfrm>
            <a:off x="7374397" y="4949406"/>
            <a:ext cx="1772261" cy="1063356"/>
            <a:chOff x="4371669" y="3114967"/>
            <a:chExt cx="1772261" cy="1063356"/>
          </a:xfrm>
        </p:grpSpPr>
        <p:sp>
          <p:nvSpPr>
            <p:cNvPr id="14" name="Rectangle 13">
              <a:extLst>
                <a:ext uri="{FF2B5EF4-FFF2-40B4-BE49-F238E27FC236}">
                  <a16:creationId xmlns:a16="http://schemas.microsoft.com/office/drawing/2014/main" id="{5A1D6446-F68F-BC34-3439-A66F04967113}"/>
                </a:ext>
              </a:extLst>
            </p:cNvPr>
            <p:cNvSpPr/>
            <p:nvPr/>
          </p:nvSpPr>
          <p:spPr>
            <a:xfrm>
              <a:off x="4371669" y="3114967"/>
              <a:ext cx="1772261" cy="1063356"/>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17C1F111-4052-795B-292B-0E656162B255}"/>
                </a:ext>
              </a:extLst>
            </p:cNvPr>
            <p:cNvSpPr txBox="1"/>
            <p:nvPr/>
          </p:nvSpPr>
          <p:spPr>
            <a:xfrm>
              <a:off x="4371669" y="3114967"/>
              <a:ext cx="1772261" cy="10633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dirty="0"/>
                <a:t>Writing Data and Model Performance Reports</a:t>
              </a:r>
            </a:p>
          </p:txBody>
        </p:sp>
      </p:grpSp>
      <p:grpSp>
        <p:nvGrpSpPr>
          <p:cNvPr id="18" name="Group 17">
            <a:extLst>
              <a:ext uri="{FF2B5EF4-FFF2-40B4-BE49-F238E27FC236}">
                <a16:creationId xmlns:a16="http://schemas.microsoft.com/office/drawing/2014/main" id="{39448F84-C56F-A848-230D-E8E77FBACCE8}"/>
              </a:ext>
            </a:extLst>
          </p:cNvPr>
          <p:cNvGrpSpPr/>
          <p:nvPr/>
        </p:nvGrpSpPr>
        <p:grpSpPr>
          <a:xfrm>
            <a:off x="9146658" y="5435365"/>
            <a:ext cx="377020" cy="91440"/>
            <a:chOff x="3962249" y="3600926"/>
            <a:chExt cx="377020" cy="91440"/>
          </a:xfrm>
        </p:grpSpPr>
        <p:sp>
          <p:nvSpPr>
            <p:cNvPr id="22" name="Straight Connector 3">
              <a:extLst>
                <a:ext uri="{FF2B5EF4-FFF2-40B4-BE49-F238E27FC236}">
                  <a16:creationId xmlns:a16="http://schemas.microsoft.com/office/drawing/2014/main" id="{576B858C-B7D1-5064-E5B5-170F91BFDC4C}"/>
                </a:ext>
              </a:extLst>
            </p:cNvPr>
            <p:cNvSpPr/>
            <p:nvPr/>
          </p:nvSpPr>
          <p:spPr>
            <a:xfrm>
              <a:off x="3962249" y="3600926"/>
              <a:ext cx="377020" cy="91440"/>
            </a:xfrm>
            <a:custGeom>
              <a:avLst/>
              <a:gdLst/>
              <a:ahLst/>
              <a:cxnLst/>
              <a:rect l="0" t="0" r="0" b="0"/>
              <a:pathLst>
                <a:path>
                  <a:moveTo>
                    <a:pt x="0" y="45720"/>
                  </a:moveTo>
                  <a:lnTo>
                    <a:pt x="377020"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4">
              <a:extLst>
                <a:ext uri="{FF2B5EF4-FFF2-40B4-BE49-F238E27FC236}">
                  <a16:creationId xmlns:a16="http://schemas.microsoft.com/office/drawing/2014/main" id="{579D0847-B83D-C854-45F1-37C1DAE5207C}"/>
                </a:ext>
              </a:extLst>
            </p:cNvPr>
            <p:cNvSpPr txBox="1"/>
            <p:nvPr/>
          </p:nvSpPr>
          <p:spPr>
            <a:xfrm>
              <a:off x="4140568" y="3644606"/>
              <a:ext cx="20381" cy="40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p:txBody>
        </p:sp>
      </p:grpSp>
      <p:grpSp>
        <p:nvGrpSpPr>
          <p:cNvPr id="19" name="Group 18">
            <a:extLst>
              <a:ext uri="{FF2B5EF4-FFF2-40B4-BE49-F238E27FC236}">
                <a16:creationId xmlns:a16="http://schemas.microsoft.com/office/drawing/2014/main" id="{E0DA4234-8095-9551-9552-1B14C47EEB22}"/>
              </a:ext>
            </a:extLst>
          </p:cNvPr>
          <p:cNvGrpSpPr/>
          <p:nvPr/>
        </p:nvGrpSpPr>
        <p:grpSpPr>
          <a:xfrm>
            <a:off x="9556078" y="4949406"/>
            <a:ext cx="1772261" cy="1063356"/>
            <a:chOff x="4371669" y="3114967"/>
            <a:chExt cx="1772261" cy="1063356"/>
          </a:xfrm>
        </p:grpSpPr>
        <p:sp>
          <p:nvSpPr>
            <p:cNvPr id="20" name="Rectangle 19">
              <a:extLst>
                <a:ext uri="{FF2B5EF4-FFF2-40B4-BE49-F238E27FC236}">
                  <a16:creationId xmlns:a16="http://schemas.microsoft.com/office/drawing/2014/main" id="{2BD77BAD-B90C-2C0D-B96A-6E8615FF8B23}"/>
                </a:ext>
              </a:extLst>
            </p:cNvPr>
            <p:cNvSpPr/>
            <p:nvPr/>
          </p:nvSpPr>
          <p:spPr>
            <a:xfrm>
              <a:off x="4371669" y="3114967"/>
              <a:ext cx="1772261" cy="1063356"/>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EE38BC32-7ED0-4060-A492-E4C27EA24827}"/>
                </a:ext>
              </a:extLst>
            </p:cNvPr>
            <p:cNvSpPr txBox="1"/>
            <p:nvPr/>
          </p:nvSpPr>
          <p:spPr>
            <a:xfrm>
              <a:off x="4371669" y="3114967"/>
              <a:ext cx="1772261" cy="10633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6842" tIns="91156" rIns="86842" bIns="91156" numCol="1" spcCol="1270" anchor="ctr" anchorCtr="0">
              <a:noAutofit/>
            </a:bodyPr>
            <a:lstStyle/>
            <a:p>
              <a:pPr marL="0" lvl="0" indent="0" algn="ctr" defTabSz="533400">
                <a:lnSpc>
                  <a:spcPct val="90000"/>
                </a:lnSpc>
                <a:spcBef>
                  <a:spcPct val="0"/>
                </a:spcBef>
                <a:spcAft>
                  <a:spcPct val="35000"/>
                </a:spcAft>
                <a:buNone/>
              </a:pPr>
              <a:r>
                <a:rPr lang="en-US" sz="1200" kern="1200" dirty="0"/>
                <a:t>Organizing GitHub</a:t>
              </a:r>
            </a:p>
          </p:txBody>
        </p:sp>
      </p:grpSp>
    </p:spTree>
    <p:extLst>
      <p:ext uri="{BB962C8B-B14F-4D97-AF65-F5344CB8AC3E}">
        <p14:creationId xmlns:p14="http://schemas.microsoft.com/office/powerpoint/2010/main" val="2294967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1EF19-3895-5A3A-1AED-89E3914C0611}"/>
              </a:ext>
            </a:extLst>
          </p:cNvPr>
          <p:cNvSpPr>
            <a:spLocks noGrp="1"/>
          </p:cNvSpPr>
          <p:nvPr>
            <p:ph type="title"/>
          </p:nvPr>
        </p:nvSpPr>
        <p:spPr>
          <a:xfrm>
            <a:off x="838962" y="877384"/>
            <a:ext cx="5291329" cy="632439"/>
          </a:xfrm>
          <a:solidFill>
            <a:schemeClr val="bg1">
              <a:alpha val="60000"/>
            </a:schemeClr>
          </a:solidFill>
          <a:ln>
            <a:solidFill>
              <a:schemeClr val="tx1"/>
            </a:solidFill>
          </a:ln>
        </p:spPr>
        <p:txBody>
          <a:bodyPr vert="horz" lIns="91440" tIns="45720" rIns="91440" bIns="45720" rtlCol="0" anchor="t">
            <a:noAutofit/>
          </a:bodyPr>
          <a:lstStyle/>
          <a:p>
            <a:pPr algn="ctr"/>
            <a:r>
              <a:rPr lang="en-US" sz="3600" dirty="0"/>
              <a:t>Preprocessing Steps</a:t>
            </a:r>
          </a:p>
        </p:txBody>
      </p:sp>
      <p:sp>
        <p:nvSpPr>
          <p:cNvPr id="3" name="Content Placeholder 2">
            <a:extLst>
              <a:ext uri="{FF2B5EF4-FFF2-40B4-BE49-F238E27FC236}">
                <a16:creationId xmlns:a16="http://schemas.microsoft.com/office/drawing/2014/main" id="{BAE987A8-E33B-9CD4-8F32-8F0DF0D0430A}"/>
              </a:ext>
            </a:extLst>
          </p:cNvPr>
          <p:cNvSpPr>
            <a:spLocks noGrp="1"/>
          </p:cNvSpPr>
          <p:nvPr>
            <p:ph idx="1"/>
          </p:nvPr>
        </p:nvSpPr>
        <p:spPr>
          <a:xfrm>
            <a:off x="838962" y="2068830"/>
            <a:ext cx="5291328" cy="4292299"/>
          </a:xfrm>
          <a:solidFill>
            <a:schemeClr val="bg1">
              <a:alpha val="60000"/>
            </a:schemeClr>
          </a:solidFill>
          <a:ln>
            <a:solidFill>
              <a:schemeClr val="tx1"/>
            </a:solidFill>
          </a:ln>
        </p:spPr>
        <p:txBody>
          <a:bodyPr vert="horz" lIns="91440" tIns="45720" rIns="91440" bIns="45720" rtlCol="0" anchor="ctr">
            <a:normAutofit fontScale="85000" lnSpcReduction="20000"/>
          </a:bodyPr>
          <a:lstStyle/>
          <a:p>
            <a:r>
              <a:rPr lang="en-US" dirty="0"/>
              <a:t>Found list of abbreviations online</a:t>
            </a:r>
          </a:p>
          <a:p>
            <a:r>
              <a:rPr lang="en-US" dirty="0"/>
              <a:t>Lowercase everything</a:t>
            </a:r>
          </a:p>
          <a:p>
            <a:r>
              <a:rPr lang="en-US" dirty="0"/>
              <a:t>Remove emojis and special characters</a:t>
            </a:r>
          </a:p>
          <a:p>
            <a:r>
              <a:rPr lang="en-US" dirty="0"/>
              <a:t>Remove punctuation (EDA decision)</a:t>
            </a:r>
          </a:p>
          <a:p>
            <a:r>
              <a:rPr lang="en-US" dirty="0"/>
              <a:t>Expand contractions</a:t>
            </a:r>
          </a:p>
          <a:p>
            <a:r>
              <a:rPr lang="en-US" dirty="0"/>
              <a:t>Remove URLs (EDA decision)</a:t>
            </a:r>
          </a:p>
          <a:p>
            <a:r>
              <a:rPr lang="en-US" dirty="0"/>
              <a:t>Replace slang, informal abbreviations, and acronyms</a:t>
            </a:r>
          </a:p>
          <a:p>
            <a:r>
              <a:rPr lang="en-US" dirty="0"/>
              <a:t>Manually cleaning (typos, hashtags, usernames)</a:t>
            </a:r>
          </a:p>
          <a:p>
            <a:r>
              <a:rPr lang="en-US" dirty="0"/>
              <a:t>Find and manually deal with mislabeled samples</a:t>
            </a:r>
          </a:p>
          <a:p>
            <a:pPr lvl="1"/>
            <a:r>
              <a:rPr lang="en-US" dirty="0"/>
              <a:t>Remove duplicate instances</a:t>
            </a:r>
          </a:p>
          <a:p>
            <a:r>
              <a:rPr lang="en-US" dirty="0"/>
              <a:t>Remove additional whitespace at end</a:t>
            </a:r>
          </a:p>
        </p:txBody>
      </p:sp>
      <p:pic>
        <p:nvPicPr>
          <p:cNvPr id="2050" name="Picture 2" descr="Data processing - Free miscellaneous icons">
            <a:extLst>
              <a:ext uri="{FF2B5EF4-FFF2-40B4-BE49-F238E27FC236}">
                <a16:creationId xmlns:a16="http://schemas.microsoft.com/office/drawing/2014/main" id="{B018BE9D-DC9D-CC29-1C96-4A249FE946C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15936" y="2068830"/>
            <a:ext cx="3620021" cy="3620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03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6F22-082E-DAFB-192F-8E8ECD704497}"/>
              </a:ext>
            </a:extLst>
          </p:cNvPr>
          <p:cNvSpPr>
            <a:spLocks noGrp="1"/>
          </p:cNvSpPr>
          <p:nvPr>
            <p:ph type="title"/>
          </p:nvPr>
        </p:nvSpPr>
        <p:spPr>
          <a:xfrm>
            <a:off x="1069541" y="898468"/>
            <a:ext cx="9890066" cy="688413"/>
          </a:xfrm>
          <a:solidFill>
            <a:schemeClr val="bg1">
              <a:alpha val="60000"/>
            </a:schemeClr>
          </a:solidFill>
          <a:ln>
            <a:solidFill>
              <a:schemeClr val="tx1"/>
            </a:solidFill>
          </a:ln>
        </p:spPr>
        <p:txBody>
          <a:bodyPr vert="horz" lIns="91440" tIns="45720" rIns="91440" bIns="45720" rtlCol="0" anchor="t">
            <a:normAutofit/>
          </a:bodyPr>
          <a:lstStyle/>
          <a:p>
            <a:pPr algn="ctr"/>
            <a:r>
              <a:rPr lang="en-US" dirty="0"/>
              <a:t>EDA – Missing Values</a:t>
            </a:r>
          </a:p>
        </p:txBody>
      </p:sp>
      <p:pic>
        <p:nvPicPr>
          <p:cNvPr id="3074" name="Picture 2">
            <a:extLst>
              <a:ext uri="{FF2B5EF4-FFF2-40B4-BE49-F238E27FC236}">
                <a16:creationId xmlns:a16="http://schemas.microsoft.com/office/drawing/2014/main" id="{F8360EC4-70E8-A2B1-8112-BD5CA9AD1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 y="1989700"/>
            <a:ext cx="11475720" cy="301387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5955A3-6DBC-C73C-DBD0-DB1A91B6E068}"/>
              </a:ext>
            </a:extLst>
          </p:cNvPr>
          <p:cNvSpPr txBox="1"/>
          <p:nvPr/>
        </p:nvSpPr>
        <p:spPr>
          <a:xfrm>
            <a:off x="358140" y="5135463"/>
            <a:ext cx="11475719" cy="541852"/>
          </a:xfrm>
          <a:prstGeom prst="rect">
            <a:avLst/>
          </a:prstGeom>
          <a:solidFill>
            <a:schemeClr val="bg1">
              <a:alpha val="60000"/>
            </a:schemeClr>
          </a:solidFill>
          <a:ln>
            <a:solidFill>
              <a:schemeClr val="tx1"/>
            </a:solidFill>
          </a:ln>
        </p:spPr>
        <p:txBody>
          <a:bodyPr vert="horz" lIns="91440" tIns="45720" rIns="91440" bIns="45720" rtlCol="0" anchor="ctr">
            <a:normAutofit/>
          </a:bodyPr>
          <a:lstStyle>
            <a:defPPr>
              <a:defRPr lang="en-US"/>
            </a:defPPr>
            <a:lvl1pPr indent="0" algn="ctr">
              <a:lnSpc>
                <a:spcPct val="100000"/>
              </a:lnSpc>
              <a:spcBef>
                <a:spcPts val="1000"/>
              </a:spcBef>
              <a:buFont typeface="Neue Haas Grotesk Text Pro" panose="020B0504020202020204" pitchFamily="34" charset="0"/>
              <a:buNone/>
              <a:defRPr sz="1600"/>
            </a:lvl1pPr>
            <a:lvl2pPr marL="502920" indent="-228600">
              <a:lnSpc>
                <a:spcPct val="130000"/>
              </a:lnSpc>
              <a:spcBef>
                <a:spcPts val="500"/>
              </a:spcBef>
              <a:buFont typeface="Neue Haas Grotesk Text Pro" panose="020B0504020202020204" pitchFamily="34" charset="0"/>
              <a:buChar char="-"/>
            </a:lvl2pPr>
            <a:lvl3pPr marL="731520" indent="-228600">
              <a:lnSpc>
                <a:spcPct val="130000"/>
              </a:lnSpc>
              <a:spcBef>
                <a:spcPts val="500"/>
              </a:spcBef>
              <a:buFont typeface="Neue Haas Grotesk Text Pro" panose="020B0504020202020204" pitchFamily="34" charset="0"/>
              <a:buChar char="-"/>
              <a:defRPr sz="1600"/>
            </a:lvl3pPr>
            <a:lvl4pPr marL="1005840" indent="-228600">
              <a:lnSpc>
                <a:spcPct val="130000"/>
              </a:lnSpc>
              <a:spcBef>
                <a:spcPts val="500"/>
              </a:spcBef>
              <a:buFont typeface="Neue Haas Grotesk Text Pro" panose="020B0504020202020204" pitchFamily="34" charset="0"/>
              <a:buChar char="-"/>
              <a:defRPr sz="1400"/>
            </a:lvl4pPr>
            <a:lvl5pPr marL="1280160" indent="-228600">
              <a:lnSpc>
                <a:spcPct val="130000"/>
              </a:lnSpc>
              <a:spcBef>
                <a:spcPts val="500"/>
              </a:spcBef>
              <a:buFont typeface="Neue Haas Grotesk Text Pro" panose="020B05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Distributions of missing values for each column in training and test datasets</a:t>
            </a:r>
          </a:p>
        </p:txBody>
      </p:sp>
    </p:spTree>
    <p:extLst>
      <p:ext uri="{BB962C8B-B14F-4D97-AF65-F5344CB8AC3E}">
        <p14:creationId xmlns:p14="http://schemas.microsoft.com/office/powerpoint/2010/main" val="13185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4101-4BE7-6744-2766-C14D053C51DD}"/>
              </a:ext>
            </a:extLst>
          </p:cNvPr>
          <p:cNvSpPr>
            <a:spLocks noGrp="1"/>
          </p:cNvSpPr>
          <p:nvPr>
            <p:ph type="title"/>
          </p:nvPr>
        </p:nvSpPr>
        <p:spPr>
          <a:xfrm>
            <a:off x="983633" y="779610"/>
            <a:ext cx="9922764" cy="751617"/>
          </a:xfrm>
          <a:solidFill>
            <a:schemeClr val="bg1">
              <a:alpha val="60000"/>
            </a:schemeClr>
          </a:solidFill>
          <a:ln>
            <a:solidFill>
              <a:schemeClr val="tx1"/>
            </a:solidFill>
          </a:ln>
        </p:spPr>
        <p:txBody>
          <a:bodyPr vert="horz" lIns="91440" tIns="45720" rIns="91440" bIns="45720" rtlCol="0" anchor="t">
            <a:normAutofit fontScale="90000"/>
          </a:bodyPr>
          <a:lstStyle/>
          <a:p>
            <a:pPr algn="ctr"/>
            <a:r>
              <a:rPr lang="en-US" cap="none" dirty="0"/>
              <a:t>EDA – Target Distributions (Sample)</a:t>
            </a:r>
          </a:p>
        </p:txBody>
      </p:sp>
      <p:pic>
        <p:nvPicPr>
          <p:cNvPr id="4" name="Picture 3">
            <a:extLst>
              <a:ext uri="{FF2B5EF4-FFF2-40B4-BE49-F238E27FC236}">
                <a16:creationId xmlns:a16="http://schemas.microsoft.com/office/drawing/2014/main" id="{2FF9EE74-B783-7819-5742-A287C9C4D086}"/>
              </a:ext>
            </a:extLst>
          </p:cNvPr>
          <p:cNvPicPr>
            <a:picLocks noChangeAspect="1"/>
          </p:cNvPicPr>
          <p:nvPr/>
        </p:nvPicPr>
        <p:blipFill>
          <a:blip r:embed="rId4"/>
          <a:stretch>
            <a:fillRect/>
          </a:stretch>
        </p:blipFill>
        <p:spPr>
          <a:xfrm>
            <a:off x="1449677" y="1579723"/>
            <a:ext cx="8990675" cy="4707658"/>
          </a:xfrm>
          <a:prstGeom prst="rect">
            <a:avLst/>
          </a:prstGeom>
          <a:ln w="19050">
            <a:solidFill>
              <a:schemeClr val="tx1"/>
            </a:solidFill>
          </a:ln>
        </p:spPr>
      </p:pic>
      <p:sp>
        <p:nvSpPr>
          <p:cNvPr id="5" name="TextBox 4">
            <a:extLst>
              <a:ext uri="{FF2B5EF4-FFF2-40B4-BE49-F238E27FC236}">
                <a16:creationId xmlns:a16="http://schemas.microsoft.com/office/drawing/2014/main" id="{B74C6915-F6BF-DFB8-4FB0-5FED12FFAD01}"/>
              </a:ext>
            </a:extLst>
          </p:cNvPr>
          <p:cNvSpPr txBox="1"/>
          <p:nvPr/>
        </p:nvSpPr>
        <p:spPr>
          <a:xfrm>
            <a:off x="1449677" y="6339633"/>
            <a:ext cx="8990675" cy="495997"/>
          </a:xfrm>
          <a:prstGeom prst="rect">
            <a:avLst/>
          </a:prstGeom>
          <a:solidFill>
            <a:schemeClr val="bg1">
              <a:alpha val="60000"/>
            </a:schemeClr>
          </a:solidFill>
          <a:ln>
            <a:solidFill>
              <a:schemeClr val="tx1"/>
            </a:solidFill>
          </a:ln>
        </p:spPr>
        <p:txBody>
          <a:bodyPr vert="horz" lIns="91440" tIns="45720" rIns="91440" bIns="45720" rtlCol="0" anchor="ctr">
            <a:normAutofit fontScale="92500"/>
          </a:bodyPr>
          <a:lstStyle>
            <a:defPPr>
              <a:defRPr lang="en-US"/>
            </a:defPPr>
            <a:lvl1pPr indent="0" algn="ctr">
              <a:lnSpc>
                <a:spcPct val="100000"/>
              </a:lnSpc>
              <a:spcBef>
                <a:spcPts val="1000"/>
              </a:spcBef>
              <a:buFont typeface="Neue Haas Grotesk Text Pro" panose="020B0504020202020204" pitchFamily="34" charset="0"/>
              <a:buNone/>
              <a:defRPr sz="1600"/>
            </a:lvl1pPr>
            <a:lvl2pPr marL="502920" indent="-228600">
              <a:lnSpc>
                <a:spcPct val="130000"/>
              </a:lnSpc>
              <a:spcBef>
                <a:spcPts val="500"/>
              </a:spcBef>
              <a:buFont typeface="Neue Haas Grotesk Text Pro" panose="020B0504020202020204" pitchFamily="34" charset="0"/>
              <a:buChar char="-"/>
            </a:lvl2pPr>
            <a:lvl3pPr marL="731520" indent="-228600">
              <a:lnSpc>
                <a:spcPct val="130000"/>
              </a:lnSpc>
              <a:spcBef>
                <a:spcPts val="500"/>
              </a:spcBef>
              <a:buFont typeface="Neue Haas Grotesk Text Pro" panose="020B0504020202020204" pitchFamily="34" charset="0"/>
              <a:buChar char="-"/>
              <a:defRPr sz="1600"/>
            </a:lvl3pPr>
            <a:lvl4pPr marL="1005840" indent="-228600">
              <a:lnSpc>
                <a:spcPct val="130000"/>
              </a:lnSpc>
              <a:spcBef>
                <a:spcPts val="500"/>
              </a:spcBef>
              <a:buFont typeface="Neue Haas Grotesk Text Pro" panose="020B0504020202020204" pitchFamily="34" charset="0"/>
              <a:buChar char="-"/>
              <a:defRPr sz="1400"/>
            </a:lvl4pPr>
            <a:lvl5pPr marL="1280160" indent="-228600">
              <a:lnSpc>
                <a:spcPct val="130000"/>
              </a:lnSpc>
              <a:spcBef>
                <a:spcPts val="500"/>
              </a:spcBef>
              <a:buFont typeface="Neue Haas Grotesk Text Pro" panose="020B05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Distributions of two of created features, broken down by target variable and by training/test set</a:t>
            </a:r>
          </a:p>
        </p:txBody>
      </p:sp>
    </p:spTree>
    <p:extLst>
      <p:ext uri="{BB962C8B-B14F-4D97-AF65-F5344CB8AC3E}">
        <p14:creationId xmlns:p14="http://schemas.microsoft.com/office/powerpoint/2010/main" val="3758507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00F6-D492-793E-8230-E4BEAE7D89F4}"/>
              </a:ext>
            </a:extLst>
          </p:cNvPr>
          <p:cNvSpPr>
            <a:spLocks noGrp="1"/>
          </p:cNvSpPr>
          <p:nvPr>
            <p:ph type="title"/>
          </p:nvPr>
        </p:nvSpPr>
        <p:spPr>
          <a:xfrm>
            <a:off x="970570" y="858173"/>
            <a:ext cx="9922764" cy="730459"/>
          </a:xfrm>
          <a:solidFill>
            <a:schemeClr val="bg1">
              <a:alpha val="60000"/>
            </a:schemeClr>
          </a:solidFill>
          <a:ln>
            <a:solidFill>
              <a:schemeClr val="tx1"/>
            </a:solidFill>
          </a:ln>
        </p:spPr>
        <p:txBody>
          <a:bodyPr vert="horz" lIns="91440" tIns="45720" rIns="91440" bIns="45720" rtlCol="0" anchor="t">
            <a:normAutofit/>
          </a:bodyPr>
          <a:lstStyle/>
          <a:p>
            <a:pPr algn="ctr"/>
            <a:r>
              <a:rPr lang="en-US" dirty="0"/>
              <a:t>Baseline Model </a:t>
            </a:r>
            <a:r>
              <a:rPr lang="en-US" dirty="0">
                <a:sym typeface="Wingdings" panose="05000000000000000000" pitchFamily="2" charset="2"/>
              </a:rPr>
              <a:t> Final Model</a:t>
            </a:r>
            <a:endParaRPr lang="en-US" dirty="0"/>
          </a:p>
        </p:txBody>
      </p:sp>
      <p:sp>
        <p:nvSpPr>
          <p:cNvPr id="3" name="Content Placeholder 2">
            <a:extLst>
              <a:ext uri="{FF2B5EF4-FFF2-40B4-BE49-F238E27FC236}">
                <a16:creationId xmlns:a16="http://schemas.microsoft.com/office/drawing/2014/main" id="{086A3F9C-0957-4533-618F-BD79C0E545D9}"/>
              </a:ext>
            </a:extLst>
          </p:cNvPr>
          <p:cNvSpPr>
            <a:spLocks noGrp="1"/>
          </p:cNvSpPr>
          <p:nvPr>
            <p:ph idx="1"/>
          </p:nvPr>
        </p:nvSpPr>
        <p:spPr>
          <a:xfrm>
            <a:off x="970570" y="1704025"/>
            <a:ext cx="9922764" cy="1325563"/>
          </a:xfrm>
          <a:solidFill>
            <a:schemeClr val="bg1">
              <a:alpha val="60000"/>
            </a:schemeClr>
          </a:solidFill>
          <a:ln>
            <a:solidFill>
              <a:schemeClr val="tx1"/>
            </a:solidFill>
          </a:ln>
        </p:spPr>
        <p:txBody>
          <a:bodyPr vert="horz" lIns="91440" tIns="45720" rIns="91440" bIns="45720" rtlCol="0" anchor="ctr">
            <a:normAutofit/>
          </a:bodyPr>
          <a:lstStyle/>
          <a:p>
            <a:r>
              <a:rPr lang="en-US" b="1" dirty="0"/>
              <a:t>NOTE</a:t>
            </a:r>
            <a:r>
              <a:rPr lang="en-US" dirty="0"/>
              <a:t>: did not get score for test data for initial models because was running code locally while still in preprocessing phase </a:t>
            </a:r>
          </a:p>
          <a:p>
            <a:pPr lvl="1"/>
            <a:r>
              <a:rPr lang="en-US" dirty="0"/>
              <a:t>Since data came from same source, it is fine</a:t>
            </a:r>
          </a:p>
        </p:txBody>
      </p:sp>
      <p:sp>
        <p:nvSpPr>
          <p:cNvPr id="4" name="TextBox 3">
            <a:extLst>
              <a:ext uri="{FF2B5EF4-FFF2-40B4-BE49-F238E27FC236}">
                <a16:creationId xmlns:a16="http://schemas.microsoft.com/office/drawing/2014/main" id="{E0439221-1113-1229-D60F-3F7576C393D4}"/>
              </a:ext>
            </a:extLst>
          </p:cNvPr>
          <p:cNvSpPr txBox="1"/>
          <p:nvPr/>
        </p:nvSpPr>
        <p:spPr>
          <a:xfrm>
            <a:off x="54230" y="3145975"/>
            <a:ext cx="3289861" cy="3657600"/>
          </a:xfrm>
          <a:prstGeom prst="rect">
            <a:avLst/>
          </a:prstGeom>
          <a:solidFill>
            <a:schemeClr val="accent1">
              <a:alpha val="75000"/>
            </a:schemeClr>
          </a:solidFill>
          <a:ln>
            <a:solidFill>
              <a:schemeClr val="bg1"/>
            </a:solidFill>
          </a:ln>
        </p:spPr>
        <p:txBody>
          <a:bodyPr wrap="square" rtlCol="0">
            <a:spAutoFit/>
          </a:bodyPr>
          <a:lstStyle/>
          <a:p>
            <a:pPr algn="ctr"/>
            <a:r>
              <a:rPr lang="en-US" sz="2000" b="1" dirty="0">
                <a:solidFill>
                  <a:schemeClr val="bg1"/>
                </a:solidFill>
              </a:rPr>
              <a:t>Baseline Model (Tutorial):</a:t>
            </a:r>
          </a:p>
          <a:p>
            <a:pPr marL="285750" indent="-285750">
              <a:buFontTx/>
              <a:buChar char="-"/>
            </a:pPr>
            <a:r>
              <a:rPr lang="en-US" sz="2000" dirty="0">
                <a:solidFill>
                  <a:schemeClr val="bg1"/>
                </a:solidFill>
              </a:rPr>
              <a:t>No preprocessing</a:t>
            </a:r>
          </a:p>
          <a:p>
            <a:pPr marL="285750" indent="-285750">
              <a:buFontTx/>
              <a:buChar char="-"/>
            </a:pPr>
            <a:r>
              <a:rPr lang="en-US" sz="2000" dirty="0">
                <a:solidFill>
                  <a:schemeClr val="bg1"/>
                </a:solidFill>
              </a:rPr>
              <a:t>Count Vectorizer</a:t>
            </a:r>
          </a:p>
          <a:p>
            <a:pPr marL="285750" indent="-285750">
              <a:buFontTx/>
              <a:buChar char="-"/>
            </a:pPr>
            <a:r>
              <a:rPr lang="en-US" sz="2000" dirty="0">
                <a:solidFill>
                  <a:schemeClr val="bg1"/>
                </a:solidFill>
              </a:rPr>
              <a:t>Linear Model (Ridge Classifier)</a:t>
            </a:r>
          </a:p>
          <a:p>
            <a:pPr marL="742950" lvl="1" indent="-285750">
              <a:buFontTx/>
              <a:buChar char="-"/>
            </a:pPr>
            <a:r>
              <a:rPr lang="en-US" sz="2000" dirty="0">
                <a:solidFill>
                  <a:schemeClr val="bg1"/>
                </a:solidFill>
              </a:rPr>
              <a:t>No Parameter Tuning</a:t>
            </a:r>
          </a:p>
          <a:p>
            <a:pPr marL="285750" indent="-285750">
              <a:buFontTx/>
              <a:buChar char="-"/>
            </a:pPr>
            <a:r>
              <a:rPr lang="en-US" sz="2000" dirty="0">
                <a:solidFill>
                  <a:schemeClr val="bg1"/>
                </a:solidFill>
              </a:rPr>
              <a:t>3-Fold Cross Validation</a:t>
            </a:r>
          </a:p>
          <a:p>
            <a:r>
              <a:rPr lang="en-US" sz="2000" b="1" dirty="0">
                <a:solidFill>
                  <a:schemeClr val="bg1"/>
                </a:solidFill>
              </a:rPr>
              <a:t>F1 Scores</a:t>
            </a:r>
            <a:r>
              <a:rPr lang="en-US" sz="2000" dirty="0">
                <a:solidFill>
                  <a:schemeClr val="bg1"/>
                </a:solidFill>
              </a:rPr>
              <a:t>: 0.594, 0.565, 0.641 </a:t>
            </a:r>
            <a:r>
              <a:rPr lang="en-US" sz="2000" dirty="0">
                <a:solidFill>
                  <a:schemeClr val="bg1"/>
                </a:solidFill>
                <a:sym typeface="Wingdings" panose="05000000000000000000" pitchFamily="2" charset="2"/>
              </a:rPr>
              <a:t> </a:t>
            </a:r>
            <a:r>
              <a:rPr lang="en-US" sz="2000" b="1" dirty="0">
                <a:solidFill>
                  <a:schemeClr val="bg1"/>
                </a:solidFill>
                <a:sym typeface="Wingdings" panose="05000000000000000000" pitchFamily="2" charset="2"/>
              </a:rPr>
              <a:t>0.60</a:t>
            </a:r>
            <a:endParaRPr lang="en-US" sz="2000" b="1" dirty="0">
              <a:solidFill>
                <a:schemeClr val="bg1"/>
              </a:solidFill>
            </a:endParaRPr>
          </a:p>
        </p:txBody>
      </p:sp>
      <p:sp>
        <p:nvSpPr>
          <p:cNvPr id="6" name="TextBox 5">
            <a:extLst>
              <a:ext uri="{FF2B5EF4-FFF2-40B4-BE49-F238E27FC236}">
                <a16:creationId xmlns:a16="http://schemas.microsoft.com/office/drawing/2014/main" id="{39DF3A02-E7AB-F050-3617-4D5FBCCEADFD}"/>
              </a:ext>
            </a:extLst>
          </p:cNvPr>
          <p:cNvSpPr txBox="1"/>
          <p:nvPr/>
        </p:nvSpPr>
        <p:spPr>
          <a:xfrm>
            <a:off x="3984889" y="3145975"/>
            <a:ext cx="3089563" cy="3657600"/>
          </a:xfrm>
          <a:prstGeom prst="rect">
            <a:avLst/>
          </a:prstGeom>
          <a:solidFill>
            <a:schemeClr val="accent1">
              <a:alpha val="75000"/>
            </a:schemeClr>
          </a:solidFill>
          <a:ln>
            <a:solidFill>
              <a:schemeClr val="bg1"/>
            </a:solidFill>
          </a:ln>
        </p:spPr>
        <p:txBody>
          <a:bodyPr wrap="square" rtlCol="0">
            <a:spAutoFit/>
          </a:bodyPr>
          <a:lstStyle/>
          <a:p>
            <a:pPr algn="ctr"/>
            <a:r>
              <a:rPr lang="en-US" sz="2000" b="1" dirty="0">
                <a:solidFill>
                  <a:schemeClr val="bg1"/>
                </a:solidFill>
              </a:rPr>
              <a:t>Second Model (Logistic Regression):</a:t>
            </a:r>
          </a:p>
          <a:p>
            <a:pPr marL="285750" indent="-285750">
              <a:buFontTx/>
              <a:buChar char="-"/>
            </a:pPr>
            <a:r>
              <a:rPr lang="en-US" sz="2000" dirty="0">
                <a:solidFill>
                  <a:schemeClr val="bg1"/>
                </a:solidFill>
              </a:rPr>
              <a:t>Some preprocessing</a:t>
            </a:r>
          </a:p>
          <a:p>
            <a:pPr marL="285750" indent="-285750">
              <a:buFontTx/>
              <a:buChar char="-"/>
            </a:pPr>
            <a:r>
              <a:rPr lang="en-US" sz="2000" dirty="0">
                <a:solidFill>
                  <a:schemeClr val="bg1"/>
                </a:solidFill>
              </a:rPr>
              <a:t>Features Created as Input to Model</a:t>
            </a:r>
          </a:p>
          <a:p>
            <a:pPr marL="742950" lvl="1" indent="-285750">
              <a:buFontTx/>
              <a:buChar char="-"/>
            </a:pPr>
            <a:r>
              <a:rPr lang="en-US" sz="2000" dirty="0">
                <a:solidFill>
                  <a:schemeClr val="bg1"/>
                </a:solidFill>
              </a:rPr>
              <a:t>Instead of text</a:t>
            </a:r>
          </a:p>
          <a:p>
            <a:pPr marL="285750" indent="-285750">
              <a:buFontTx/>
              <a:buChar char="-"/>
            </a:pPr>
            <a:r>
              <a:rPr lang="en-US" sz="2000" dirty="0">
                <a:solidFill>
                  <a:schemeClr val="bg1"/>
                </a:solidFill>
              </a:rPr>
              <a:t>Logistic Regression Model</a:t>
            </a:r>
          </a:p>
          <a:p>
            <a:pPr marL="742950" lvl="1" indent="-285750">
              <a:buFontTx/>
              <a:buChar char="-"/>
            </a:pPr>
            <a:r>
              <a:rPr lang="en-US" sz="2000" dirty="0">
                <a:solidFill>
                  <a:schemeClr val="bg1"/>
                </a:solidFill>
              </a:rPr>
              <a:t>No Parameter Tuning</a:t>
            </a:r>
          </a:p>
          <a:p>
            <a:r>
              <a:rPr lang="en-US" sz="2000" b="1" dirty="0">
                <a:solidFill>
                  <a:schemeClr val="bg1"/>
                </a:solidFill>
              </a:rPr>
              <a:t>F1 Score</a:t>
            </a:r>
            <a:r>
              <a:rPr lang="en-US" sz="2000" dirty="0">
                <a:solidFill>
                  <a:schemeClr val="bg1"/>
                </a:solidFill>
              </a:rPr>
              <a:t>: </a:t>
            </a:r>
            <a:r>
              <a:rPr lang="en-US" sz="2000" b="1" dirty="0">
                <a:solidFill>
                  <a:schemeClr val="bg1"/>
                </a:solidFill>
              </a:rPr>
              <a:t>0.546</a:t>
            </a:r>
          </a:p>
        </p:txBody>
      </p:sp>
      <p:sp>
        <p:nvSpPr>
          <p:cNvPr id="7" name="TextBox 6">
            <a:extLst>
              <a:ext uri="{FF2B5EF4-FFF2-40B4-BE49-F238E27FC236}">
                <a16:creationId xmlns:a16="http://schemas.microsoft.com/office/drawing/2014/main" id="{A91FD626-A2A9-E48D-D492-6E15FD29505A}"/>
              </a:ext>
            </a:extLst>
          </p:cNvPr>
          <p:cNvSpPr txBox="1"/>
          <p:nvPr/>
        </p:nvSpPr>
        <p:spPr>
          <a:xfrm>
            <a:off x="7689124" y="3144981"/>
            <a:ext cx="4422520" cy="3657600"/>
          </a:xfrm>
          <a:prstGeom prst="rect">
            <a:avLst/>
          </a:prstGeom>
          <a:solidFill>
            <a:schemeClr val="accent1">
              <a:alpha val="75000"/>
            </a:schemeClr>
          </a:solidFill>
          <a:ln>
            <a:solidFill>
              <a:schemeClr val="bg1"/>
            </a:solidFill>
          </a:ln>
        </p:spPr>
        <p:txBody>
          <a:bodyPr wrap="square" rtlCol="0">
            <a:spAutoFit/>
          </a:bodyPr>
          <a:lstStyle/>
          <a:p>
            <a:pPr algn="ctr"/>
            <a:r>
              <a:rPr lang="en-US" sz="1950" b="1" dirty="0">
                <a:solidFill>
                  <a:schemeClr val="bg1"/>
                </a:solidFill>
              </a:rPr>
              <a:t>Final Model (DL):</a:t>
            </a:r>
          </a:p>
          <a:p>
            <a:pPr marL="285750" indent="-285750">
              <a:buFontTx/>
              <a:buChar char="-"/>
            </a:pPr>
            <a:r>
              <a:rPr lang="en-US" sz="1950" dirty="0">
                <a:solidFill>
                  <a:schemeClr val="bg1"/>
                </a:solidFill>
              </a:rPr>
              <a:t>All preprocessing</a:t>
            </a:r>
          </a:p>
          <a:p>
            <a:pPr marL="285750" indent="-285750">
              <a:buFontTx/>
              <a:buChar char="-"/>
            </a:pPr>
            <a:r>
              <a:rPr lang="en-US" sz="1950" dirty="0">
                <a:solidFill>
                  <a:schemeClr val="bg1"/>
                </a:solidFill>
              </a:rPr>
              <a:t>Tokenization (</a:t>
            </a:r>
            <a:r>
              <a:rPr lang="en-US" sz="1950" dirty="0" err="1">
                <a:solidFill>
                  <a:schemeClr val="bg1"/>
                </a:solidFill>
              </a:rPr>
              <a:t>FullTokenizer</a:t>
            </a:r>
            <a:r>
              <a:rPr lang="en-US" sz="1950" dirty="0">
                <a:solidFill>
                  <a:schemeClr val="bg1"/>
                </a:solidFill>
              </a:rPr>
              <a:t>)</a:t>
            </a:r>
          </a:p>
          <a:p>
            <a:pPr marL="285750" indent="-285750">
              <a:buFontTx/>
              <a:buChar char="-"/>
            </a:pPr>
            <a:r>
              <a:rPr lang="en-US" sz="1950" dirty="0">
                <a:solidFill>
                  <a:schemeClr val="bg1"/>
                </a:solidFill>
              </a:rPr>
              <a:t>2-Fold </a:t>
            </a:r>
            <a:r>
              <a:rPr lang="en-US" sz="1950" dirty="0" err="1">
                <a:solidFill>
                  <a:schemeClr val="bg1"/>
                </a:solidFill>
              </a:rPr>
              <a:t>StratifiedKFold</a:t>
            </a:r>
            <a:endParaRPr lang="en-US" sz="1950" dirty="0">
              <a:solidFill>
                <a:schemeClr val="bg1"/>
              </a:solidFill>
            </a:endParaRPr>
          </a:p>
          <a:p>
            <a:pPr marL="285750" indent="-285750">
              <a:buFontTx/>
              <a:buChar char="-"/>
            </a:pPr>
            <a:r>
              <a:rPr lang="en-US" sz="1950" dirty="0">
                <a:solidFill>
                  <a:schemeClr val="bg1"/>
                </a:solidFill>
              </a:rPr>
              <a:t>Features Created not Inputted</a:t>
            </a:r>
          </a:p>
          <a:p>
            <a:pPr marL="285750" indent="-285750">
              <a:buFontTx/>
              <a:buChar char="-"/>
            </a:pPr>
            <a:r>
              <a:rPr lang="en-US" sz="1950" dirty="0">
                <a:solidFill>
                  <a:schemeClr val="bg1"/>
                </a:solidFill>
              </a:rPr>
              <a:t>BERT Model Implementation from TensorFlow</a:t>
            </a:r>
          </a:p>
          <a:p>
            <a:pPr marL="742950" lvl="1" indent="-285750">
              <a:buFontTx/>
              <a:buChar char="-"/>
            </a:pPr>
            <a:r>
              <a:rPr lang="en-US" sz="1950" dirty="0">
                <a:solidFill>
                  <a:schemeClr val="bg1"/>
                </a:solidFill>
              </a:rPr>
              <a:t>L = 12 hidden layers</a:t>
            </a:r>
          </a:p>
          <a:p>
            <a:pPr marL="742950" lvl="1" indent="-285750">
              <a:buFontTx/>
              <a:buChar char="-"/>
            </a:pPr>
            <a:r>
              <a:rPr lang="en-US" sz="1950" dirty="0">
                <a:solidFill>
                  <a:schemeClr val="bg1"/>
                </a:solidFill>
              </a:rPr>
              <a:t>H = 768 hidden size</a:t>
            </a:r>
          </a:p>
          <a:p>
            <a:pPr marL="742950" lvl="1" indent="-285750">
              <a:buFontTx/>
              <a:buChar char="-"/>
            </a:pPr>
            <a:r>
              <a:rPr lang="en-US" sz="1950" dirty="0">
                <a:solidFill>
                  <a:schemeClr val="bg1"/>
                </a:solidFill>
              </a:rPr>
              <a:t>A = 12 attention heads</a:t>
            </a:r>
          </a:p>
          <a:p>
            <a:pPr marL="742950" lvl="1" indent="-285750">
              <a:buFontTx/>
              <a:buChar char="-"/>
            </a:pPr>
            <a:r>
              <a:rPr lang="en-US" sz="1950" dirty="0">
                <a:solidFill>
                  <a:schemeClr val="bg1"/>
                </a:solidFill>
              </a:rPr>
              <a:t>Uncased inputs </a:t>
            </a:r>
          </a:p>
          <a:p>
            <a:r>
              <a:rPr lang="en-US" sz="1950" b="1" dirty="0">
                <a:solidFill>
                  <a:schemeClr val="bg1"/>
                </a:solidFill>
              </a:rPr>
              <a:t>F1 Score</a:t>
            </a:r>
            <a:r>
              <a:rPr lang="en-US" sz="1950" dirty="0">
                <a:solidFill>
                  <a:schemeClr val="bg1"/>
                </a:solidFill>
              </a:rPr>
              <a:t>: </a:t>
            </a:r>
            <a:r>
              <a:rPr lang="en-US" sz="1950" b="1" dirty="0">
                <a:solidFill>
                  <a:schemeClr val="bg1"/>
                </a:solidFill>
              </a:rPr>
              <a:t>0.812</a:t>
            </a:r>
          </a:p>
        </p:txBody>
      </p:sp>
      <p:sp>
        <p:nvSpPr>
          <p:cNvPr id="5" name="Arrow: Right 4">
            <a:extLst>
              <a:ext uri="{FF2B5EF4-FFF2-40B4-BE49-F238E27FC236}">
                <a16:creationId xmlns:a16="http://schemas.microsoft.com/office/drawing/2014/main" id="{2626EB82-23A7-E3F8-B646-E5E24B77D2C1}"/>
              </a:ext>
            </a:extLst>
          </p:cNvPr>
          <p:cNvSpPr/>
          <p:nvPr/>
        </p:nvSpPr>
        <p:spPr>
          <a:xfrm>
            <a:off x="3396343" y="4781006"/>
            <a:ext cx="548640" cy="372969"/>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D094343-CC72-76CA-0538-1EA4123CCD9F}"/>
              </a:ext>
            </a:extLst>
          </p:cNvPr>
          <p:cNvSpPr/>
          <p:nvPr/>
        </p:nvSpPr>
        <p:spPr>
          <a:xfrm>
            <a:off x="7114358" y="4788291"/>
            <a:ext cx="548640" cy="372969"/>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667369"/>
      </p:ext>
    </p:extLst>
  </p:cSld>
  <p:clrMapOvr>
    <a:masterClrMapping/>
  </p:clrMapOvr>
</p:sld>
</file>

<file path=ppt/theme/theme1.xml><?xml version="1.0" encoding="utf-8"?>
<a:theme xmlns:a="http://schemas.openxmlformats.org/drawingml/2006/main" name="BjornVTI">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1190</Words>
  <Application>Microsoft Office PowerPoint</Application>
  <PresentationFormat>Widescreen</PresentationFormat>
  <Paragraphs>158</Paragraphs>
  <Slides>15</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Agency FB</vt:lpstr>
      <vt:lpstr>Arial</vt:lpstr>
      <vt:lpstr>Calibri</vt:lpstr>
      <vt:lpstr>Google Sans</vt:lpstr>
      <vt:lpstr>Inter</vt:lpstr>
      <vt:lpstr>Neue Haas Grotesk Text Pro</vt:lpstr>
      <vt:lpstr>Roboto</vt:lpstr>
      <vt:lpstr>Roboto Mono</vt:lpstr>
      <vt:lpstr>BjornVTI</vt:lpstr>
      <vt:lpstr>CIS 4496 Individual learnings NLP Disaster Tweets</vt:lpstr>
      <vt:lpstr>Business Problem</vt:lpstr>
      <vt:lpstr>Competition Introduction</vt:lpstr>
      <vt:lpstr>Data</vt:lpstr>
      <vt:lpstr>Workflow</vt:lpstr>
      <vt:lpstr>Preprocessing Steps</vt:lpstr>
      <vt:lpstr>EDA – Missing Values</vt:lpstr>
      <vt:lpstr>EDA – Target Distributions (Sample)</vt:lpstr>
      <vt:lpstr>Baseline Model  Final Model</vt:lpstr>
      <vt:lpstr>Performance Evaluation</vt:lpstr>
      <vt:lpstr>PowerPoint Presentation</vt:lpstr>
      <vt:lpstr>Challenges</vt:lpstr>
      <vt:lpstr>Learnings</vt:lpstr>
      <vt:lpstr>Potential Future Steps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4496 Individual learnings NLP Disaster Tweets</dc:title>
  <dc:creator>Arun Agarwal</dc:creator>
  <cp:lastModifiedBy>Arun Agarwal</cp:lastModifiedBy>
  <cp:revision>2</cp:revision>
  <dcterms:created xsi:type="dcterms:W3CDTF">2023-04-26T08:13:06Z</dcterms:created>
  <dcterms:modified xsi:type="dcterms:W3CDTF">2023-04-26T12:44:34Z</dcterms:modified>
</cp:coreProperties>
</file>